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8" r:id="rId5"/>
  </p:sldMasterIdLst>
  <p:notesMasterIdLst>
    <p:notesMasterId r:id="rId14"/>
  </p:notesMasterIdLst>
  <p:sldIdLst>
    <p:sldId id="257" r:id="rId6"/>
    <p:sldId id="258" r:id="rId7"/>
    <p:sldId id="324" r:id="rId8"/>
    <p:sldId id="325" r:id="rId9"/>
    <p:sldId id="326" r:id="rId10"/>
    <p:sldId id="304" r:id="rId11"/>
    <p:sldId id="305" r:id="rId12"/>
    <p:sldId id="306" r:id="rId13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75" autoAdjust="0"/>
  </p:normalViewPr>
  <p:slideViewPr>
    <p:cSldViewPr>
      <p:cViewPr varScale="1">
        <p:scale>
          <a:sx n="153" d="100"/>
          <a:sy n="153" d="100"/>
        </p:scale>
        <p:origin x="276" y="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ren, Ellen Karoline" userId="e6a39dc3-f0f3-41a1-96c0-e1bdfa074c57" providerId="ADAL" clId="{63FDC3F5-1668-4933-AFA1-022A108D9385}"/>
    <pc:docChg chg="delSld modSld">
      <pc:chgData name="Ohren, Ellen Karoline" userId="e6a39dc3-f0f3-41a1-96c0-e1bdfa074c57" providerId="ADAL" clId="{63FDC3F5-1668-4933-AFA1-022A108D9385}" dt="2025-09-01T13:19:09.898" v="21" actId="20577"/>
      <pc:docMkLst>
        <pc:docMk/>
      </pc:docMkLst>
      <pc:sldChg chg="modSp mod">
        <pc:chgData name="Ohren, Ellen Karoline" userId="e6a39dc3-f0f3-41a1-96c0-e1bdfa074c57" providerId="ADAL" clId="{63FDC3F5-1668-4933-AFA1-022A108D9385}" dt="2025-09-01T13:19:09.898" v="21" actId="20577"/>
        <pc:sldMkLst>
          <pc:docMk/>
          <pc:sldMk cId="4152826849" sldId="258"/>
        </pc:sldMkLst>
        <pc:spChg chg="mod">
          <ac:chgData name="Ohren, Ellen Karoline" userId="e6a39dc3-f0f3-41a1-96c0-e1bdfa074c57" providerId="ADAL" clId="{63FDC3F5-1668-4933-AFA1-022A108D9385}" dt="2025-09-01T13:19:09.898" v="21" actId="20577"/>
          <ac:spMkLst>
            <pc:docMk/>
            <pc:sldMk cId="4152826849" sldId="258"/>
            <ac:spMk id="2" creationId="{00000000-0000-0000-0000-000000000000}"/>
          </ac:spMkLst>
        </pc:spChg>
      </pc:sldChg>
      <pc:sldChg chg="del">
        <pc:chgData name="Ohren, Ellen Karoline" userId="e6a39dc3-f0f3-41a1-96c0-e1bdfa074c57" providerId="ADAL" clId="{63FDC3F5-1668-4933-AFA1-022A108D9385}" dt="2025-09-01T12:25:55.289" v="0" actId="47"/>
        <pc:sldMkLst>
          <pc:docMk/>
          <pc:sldMk cId="1830535364" sldId="259"/>
        </pc:sldMkLst>
      </pc:sldChg>
      <pc:sldChg chg="modSp mod">
        <pc:chgData name="Ohren, Ellen Karoline" userId="e6a39dc3-f0f3-41a1-96c0-e1bdfa074c57" providerId="ADAL" clId="{63FDC3F5-1668-4933-AFA1-022A108D9385}" dt="2025-09-01T13:18:48.021" v="10" actId="207"/>
        <pc:sldMkLst>
          <pc:docMk/>
          <pc:sldMk cId="1085575178" sldId="305"/>
        </pc:sldMkLst>
        <pc:spChg chg="mod">
          <ac:chgData name="Ohren, Ellen Karoline" userId="e6a39dc3-f0f3-41a1-96c0-e1bdfa074c57" providerId="ADAL" clId="{63FDC3F5-1668-4933-AFA1-022A108D9385}" dt="2025-09-01T13:18:48.021" v="10" actId="207"/>
          <ac:spMkLst>
            <pc:docMk/>
            <pc:sldMk cId="1085575178" sldId="305"/>
            <ac:spMk id="3" creationId="{00000000-0000-0000-0000-000000000000}"/>
          </ac:spMkLst>
        </pc:spChg>
      </pc:sldChg>
      <pc:sldChg chg="modSp mod">
        <pc:chgData name="Ohren, Ellen Karoline" userId="e6a39dc3-f0f3-41a1-96c0-e1bdfa074c57" providerId="ADAL" clId="{63FDC3F5-1668-4933-AFA1-022A108D9385}" dt="2025-09-01T12:26:45.862" v="3" actId="207"/>
        <pc:sldMkLst>
          <pc:docMk/>
          <pc:sldMk cId="627313941" sldId="306"/>
        </pc:sldMkLst>
        <pc:spChg chg="mod">
          <ac:chgData name="Ohren, Ellen Karoline" userId="e6a39dc3-f0f3-41a1-96c0-e1bdfa074c57" providerId="ADAL" clId="{63FDC3F5-1668-4933-AFA1-022A108D9385}" dt="2025-09-01T12:26:45.862" v="3" actId="207"/>
          <ac:spMkLst>
            <pc:docMk/>
            <pc:sldMk cId="627313941" sldId="306"/>
            <ac:spMk id="3" creationId="{00000000-0000-0000-0000-000000000000}"/>
          </ac:spMkLst>
        </pc:spChg>
      </pc:sldChg>
      <pc:sldChg chg="modSp mod">
        <pc:chgData name="Ohren, Ellen Karoline" userId="e6a39dc3-f0f3-41a1-96c0-e1bdfa074c57" providerId="ADAL" clId="{63FDC3F5-1668-4933-AFA1-022A108D9385}" dt="2025-09-01T13:18:38.391" v="9" actId="207"/>
        <pc:sldMkLst>
          <pc:docMk/>
          <pc:sldMk cId="902406788" sldId="325"/>
        </pc:sldMkLst>
        <pc:spChg chg="mod">
          <ac:chgData name="Ohren, Ellen Karoline" userId="e6a39dc3-f0f3-41a1-96c0-e1bdfa074c57" providerId="ADAL" clId="{63FDC3F5-1668-4933-AFA1-022A108D9385}" dt="2025-09-01T13:18:38.391" v="9" actId="207"/>
          <ac:spMkLst>
            <pc:docMk/>
            <pc:sldMk cId="902406788" sldId="325"/>
            <ac:spMk id="15" creationId="{00000000-0000-0000-0000-000000000000}"/>
          </ac:spMkLst>
        </pc:spChg>
        <pc:spChg chg="mod">
          <ac:chgData name="Ohren, Ellen Karoline" userId="e6a39dc3-f0f3-41a1-96c0-e1bdfa074c57" providerId="ADAL" clId="{63FDC3F5-1668-4933-AFA1-022A108D9385}" dt="2025-09-01T13:18:19.224" v="6" actId="207"/>
          <ac:spMkLst>
            <pc:docMk/>
            <pc:sldMk cId="902406788" sldId="325"/>
            <ac:spMk id="35" creationId="{00000000-0000-0000-0000-000000000000}"/>
          </ac:spMkLst>
        </pc:spChg>
        <pc:spChg chg="mod">
          <ac:chgData name="Ohren, Ellen Karoline" userId="e6a39dc3-f0f3-41a1-96c0-e1bdfa074c57" providerId="ADAL" clId="{63FDC3F5-1668-4933-AFA1-022A108D9385}" dt="2025-09-01T13:18:09.664" v="4" actId="207"/>
          <ac:spMkLst>
            <pc:docMk/>
            <pc:sldMk cId="902406788" sldId="325"/>
            <ac:spMk id="36" creationId="{00000000-0000-0000-0000-000000000000}"/>
          </ac:spMkLst>
        </pc:spChg>
        <pc:spChg chg="mod">
          <ac:chgData name="Ohren, Ellen Karoline" userId="e6a39dc3-f0f3-41a1-96c0-e1bdfa074c57" providerId="ADAL" clId="{63FDC3F5-1668-4933-AFA1-022A108D9385}" dt="2025-09-01T13:18:14.475" v="5" actId="207"/>
          <ac:spMkLst>
            <pc:docMk/>
            <pc:sldMk cId="902406788" sldId="325"/>
            <ac:spMk id="37" creationId="{00000000-0000-0000-0000-000000000000}"/>
          </ac:spMkLst>
        </pc:spChg>
        <pc:spChg chg="mod">
          <ac:chgData name="Ohren, Ellen Karoline" userId="e6a39dc3-f0f3-41a1-96c0-e1bdfa074c57" providerId="ADAL" clId="{63FDC3F5-1668-4933-AFA1-022A108D9385}" dt="2025-09-01T13:18:33.827" v="8" actId="207"/>
          <ac:spMkLst>
            <pc:docMk/>
            <pc:sldMk cId="902406788" sldId="325"/>
            <ac:spMk id="80" creationId="{00000000-0000-0000-0000-000000000000}"/>
          </ac:spMkLst>
        </pc:spChg>
        <pc:spChg chg="mod">
          <ac:chgData name="Ohren, Ellen Karoline" userId="e6a39dc3-f0f3-41a1-96c0-e1bdfa074c57" providerId="ADAL" clId="{63FDC3F5-1668-4933-AFA1-022A108D9385}" dt="2025-09-01T13:18:24.297" v="7" actId="207"/>
          <ac:spMkLst>
            <pc:docMk/>
            <pc:sldMk cId="902406788" sldId="325"/>
            <ac:spMk id="126" creationId="{00000000-0000-0000-0000-000000000000}"/>
          </ac:spMkLst>
        </pc:spChg>
      </pc:sldChg>
      <pc:sldChg chg="modSp mod">
        <pc:chgData name="Ohren, Ellen Karoline" userId="e6a39dc3-f0f3-41a1-96c0-e1bdfa074c57" providerId="ADAL" clId="{63FDC3F5-1668-4933-AFA1-022A108D9385}" dt="2025-09-01T12:26:22.631" v="2" actId="207"/>
        <pc:sldMkLst>
          <pc:docMk/>
          <pc:sldMk cId="4280719457" sldId="326"/>
        </pc:sldMkLst>
        <pc:spChg chg="mod">
          <ac:chgData name="Ohren, Ellen Karoline" userId="e6a39dc3-f0f3-41a1-96c0-e1bdfa074c57" providerId="ADAL" clId="{63FDC3F5-1668-4933-AFA1-022A108D9385}" dt="2025-09-01T12:26:22.631" v="2" actId="207"/>
          <ac:spMkLst>
            <pc:docMk/>
            <pc:sldMk cId="4280719457" sldId="326"/>
            <ac:spMk id="15" creationId="{00000000-0000-0000-0000-000000000000}"/>
          </ac:spMkLst>
        </pc:spChg>
        <pc:spChg chg="mod">
          <ac:chgData name="Ohren, Ellen Karoline" userId="e6a39dc3-f0f3-41a1-96c0-e1bdfa074c57" providerId="ADAL" clId="{63FDC3F5-1668-4933-AFA1-022A108D9385}" dt="2025-09-01T12:26:17.492" v="1" actId="207"/>
          <ac:spMkLst>
            <pc:docMk/>
            <pc:sldMk cId="4280719457" sldId="326"/>
            <ac:spMk id="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4B06-42A8-4D9A-A2FC-309740E68CC9}" type="datetimeFigureOut">
              <a:rPr lang="nb-NO" smtClean="0"/>
              <a:t>01.09.2025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87BB2-0164-4FA7-AC72-95D23B1EBCF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2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problemet</a:t>
            </a:r>
            <a:r>
              <a:rPr lang="nb-NO" baseline="0" dirty="0"/>
              <a:t> i dag? Hvor får du forbedringen? Hvordan måler du?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C79B7-2148-3846-AFD7-EECB7E34D3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problemet</a:t>
            </a:r>
            <a:r>
              <a:rPr lang="nb-NO" baseline="0" dirty="0"/>
              <a:t> i dag? Hvor får du forbedringen? Hvordan måler du?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C79B7-2148-3846-AFD7-EECB7E34D3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problemet</a:t>
            </a:r>
            <a:r>
              <a:rPr lang="nb-NO" baseline="0" dirty="0"/>
              <a:t> i dag? Hvor får du forbedringen? Hvordan måler du?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C79B7-2148-3846-AFD7-EECB7E34D3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841773"/>
            <a:ext cx="6850967" cy="1352788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510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4717130"/>
            <a:ext cx="851535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8552346" y="4677187"/>
            <a:ext cx="79886" cy="79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nb-NO" sz="1400">
              <a:solidFill>
                <a:srgbClr val="FFFFFF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52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4717130"/>
            <a:ext cx="851535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8552346" y="4677187"/>
            <a:ext cx="79886" cy="79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nb-NO" sz="1400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4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42602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44683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hele siden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23888" y="495302"/>
            <a:ext cx="7886700" cy="74872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170" baseline="0">
                <a:solidFill>
                  <a:srgbClr val="004E9E"/>
                </a:solidFill>
                <a:latin typeface="Cambria Bold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2"/>
                </a:solidFill>
                <a:latin typeface="+mn-lt"/>
                <a:ea typeface="Cambria" charset="0"/>
                <a:cs typeface="Cambria" charset="0"/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heldekkende</a:t>
            </a:r>
            <a:r>
              <a:rPr lang="en-US" dirty="0"/>
              <a:t> </a:t>
            </a:r>
            <a:r>
              <a:rPr lang="en-US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2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 + midtstil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hemitbrukere.helsemn.no\home$\lovkjo-he\Dokumenter\13845266783_0ceaba2f5a_k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-15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1848" y="0"/>
            <a:ext cx="9318173" cy="515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623888" y="495302"/>
            <a:ext cx="7886700" cy="748720"/>
          </a:xfrm>
          <a:prstGeom prst="rect">
            <a:avLst/>
          </a:prstGeom>
        </p:spPr>
        <p:txBody>
          <a:bodyPr vert="horz" lIns="68579" tIns="34289" rIns="68579" bIns="34289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spc="170" baseline="0">
                <a:solidFill>
                  <a:srgbClr val="004E9E"/>
                </a:solidFill>
                <a:latin typeface="Cambria Bold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61348" y="495301"/>
            <a:ext cx="5100675" cy="1200150"/>
          </a:xfrm>
        </p:spPr>
        <p:txBody>
          <a:bodyPr anchor="ctr" anchorCtr="0">
            <a:normAutofit/>
          </a:bodyPr>
          <a:lstStyle>
            <a:lvl1pPr algn="l">
              <a:defRPr sz="2400" spc="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noProof="0" dirty="0"/>
              <a:t>Klikk for å legge til en tittel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61346" y="1400732"/>
            <a:ext cx="5100676" cy="739295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 i="0" baseline="0">
                <a:solidFill>
                  <a:srgbClr val="F3A621"/>
                </a:solidFill>
                <a:latin typeface="+mn-lt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eventuell undertittel/ingress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261346" y="2310630"/>
            <a:ext cx="5100676" cy="2090159"/>
          </a:xfrm>
        </p:spPr>
        <p:txBody>
          <a:bodyPr>
            <a:normAutofit/>
          </a:bodyPr>
          <a:lstStyle>
            <a:lvl1pPr marL="257168" indent="-257168">
              <a:buClr>
                <a:schemeClr val="accent4"/>
              </a:buClr>
              <a:buSzPct val="80000"/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Calibri Light" charset="0"/>
              </a:defRPr>
            </a:lvl1pPr>
            <a:lvl2pPr marL="600060" indent="-257168">
              <a:buClr>
                <a:schemeClr val="tx1"/>
              </a:buClr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Clr>
                <a:srgbClr val="004E9E"/>
              </a:buClr>
              <a:buSzPct val="80000"/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510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35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nsbilde + venstrejuster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" t="22751" b="24404"/>
          <a:stretch>
            <a:fillRect/>
          </a:stretch>
        </p:blipFill>
        <p:spPr bwMode="auto">
          <a:xfrm>
            <a:off x="1" y="0"/>
            <a:ext cx="9135485" cy="5143500"/>
          </a:xfrm>
          <a:custGeom>
            <a:avLst/>
            <a:gdLst>
              <a:gd name="connsiteX0" fmla="*/ 0 w 12180646"/>
              <a:gd name="connsiteY0" fmla="*/ 0 h 6858000"/>
              <a:gd name="connsiteX1" fmla="*/ 12180646 w 12180646"/>
              <a:gd name="connsiteY1" fmla="*/ 0 h 6858000"/>
              <a:gd name="connsiteX2" fmla="*/ 12180646 w 12180646"/>
              <a:gd name="connsiteY2" fmla="*/ 6858000 h 6858000"/>
              <a:gd name="connsiteX3" fmla="*/ 0 w 121806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0646" h="6858000">
                <a:moveTo>
                  <a:pt x="0" y="0"/>
                </a:moveTo>
                <a:lnTo>
                  <a:pt x="12180646" y="0"/>
                </a:lnTo>
                <a:lnTo>
                  <a:pt x="1218064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85936" y="699216"/>
            <a:ext cx="5100675" cy="1067917"/>
          </a:xfrm>
        </p:spPr>
        <p:txBody>
          <a:bodyPr anchor="ctr" anchorCtr="0">
            <a:normAutofit/>
          </a:bodyPr>
          <a:lstStyle>
            <a:lvl1pPr algn="l">
              <a:defRPr sz="2400" spc="3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noProof="0" dirty="0"/>
              <a:t>Klikk for å endre tittel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5935" y="1472415"/>
            <a:ext cx="4404740" cy="739295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 i="0" baseline="0">
                <a:solidFill>
                  <a:srgbClr val="F3A621"/>
                </a:solidFill>
                <a:latin typeface="+mn-lt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eventuell undertittel/ingress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85937" y="2310630"/>
            <a:ext cx="5100676" cy="2090159"/>
          </a:xfrm>
        </p:spPr>
        <p:txBody>
          <a:bodyPr>
            <a:normAutofit/>
          </a:bodyPr>
          <a:lstStyle>
            <a:lvl1pPr marL="285750" indent="-285750">
              <a:buClr>
                <a:schemeClr val="accent4"/>
              </a:buClr>
              <a:buSzPct val="80000"/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Calibri Light" charset="0"/>
              </a:defRPr>
            </a:lvl1pPr>
            <a:lvl2pPr marL="600060" indent="-257168">
              <a:buClr>
                <a:schemeClr val="tx1"/>
              </a:buClr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Clr>
                <a:srgbClr val="004E9E"/>
              </a:buClr>
              <a:buSzPct val="80000"/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å legge til tekst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428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rundt element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5466415" y="841191"/>
            <a:ext cx="3405194" cy="3405194"/>
          </a:xfrm>
          <a:prstGeom prst="ellipse">
            <a:avLst/>
          </a:prstGeom>
          <a:solidFill>
            <a:srgbClr val="D1A88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5113906" y="598285"/>
            <a:ext cx="3405194" cy="3405194"/>
          </a:xfrm>
          <a:prstGeom prst="ellipse">
            <a:avLst/>
          </a:prstGeom>
          <a:solidFill>
            <a:srgbClr val="F3A62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6690" y="495301"/>
            <a:ext cx="3966072" cy="1200150"/>
          </a:xfrm>
        </p:spPr>
        <p:txBody>
          <a:bodyPr anchor="t" anchorCtr="0">
            <a:normAutofit/>
          </a:bodyPr>
          <a:lstStyle>
            <a:lvl1pPr>
              <a:defRPr sz="2400" spc="3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noProof="0" dirty="0"/>
              <a:t>Klikk for å endre tittel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695489" y="542055"/>
            <a:ext cx="3405194" cy="3405194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24347" y="841191"/>
            <a:ext cx="3405194" cy="34051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26492" y="745327"/>
            <a:ext cx="3399995" cy="3405194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eventuelt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bilde</a:t>
            </a:r>
            <a:endParaRPr lang="en-US" dirty="0"/>
          </a:p>
          <a:p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fungerer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, bare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grafisk</a:t>
            </a:r>
            <a:r>
              <a:rPr lang="en-US" dirty="0"/>
              <a:t> element)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4290" y="1400732"/>
            <a:ext cx="3970617" cy="617056"/>
          </a:xfr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0821D"/>
                </a:solidFill>
                <a:latin typeface="Calibri" panose="020F0502020204030204" pitchFamily="34" charset="0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Klikk for undertittel/ingress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70884" y="2280493"/>
            <a:ext cx="4404740" cy="2148290"/>
          </a:xfrm>
        </p:spPr>
        <p:txBody>
          <a:bodyPr>
            <a:normAutofit/>
          </a:bodyPr>
          <a:lstStyle>
            <a:lvl1pPr marL="257168" indent="-257168">
              <a:buFont typeface="Arial" charset="0"/>
              <a:buChar char="•"/>
              <a:defRPr lang="nb-NO" sz="1800" b="0" i="0" kern="1200" baseline="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00060" indent="-257168"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68" lvl="0" indent="-257168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4E9E"/>
              </a:buClr>
              <a:buSzPct val="80000"/>
              <a:buFont typeface="Arial" charset="0"/>
              <a:buChar char="•"/>
            </a:pPr>
            <a:r>
              <a:rPr lang="nb-NO" noProof="0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287933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 til tekst</a:t>
            </a:r>
          </a:p>
        </p:txBody>
      </p:sp>
    </p:spTree>
    <p:extLst>
      <p:ext uri="{BB962C8B-B14F-4D97-AF65-F5344CB8AC3E}">
        <p14:creationId xmlns:p14="http://schemas.microsoft.com/office/powerpoint/2010/main" val="420450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987574"/>
            <a:ext cx="5844094" cy="643723"/>
          </a:xfrm>
        </p:spPr>
        <p:txBody>
          <a:bodyPr>
            <a:normAutofit/>
          </a:bodyPr>
          <a:lstStyle>
            <a:lvl1pPr marL="0" indent="0">
              <a:buNone/>
              <a:defRPr sz="2100" b="0" i="0" baseline="0">
                <a:solidFill>
                  <a:srgbClr val="C0821D"/>
                </a:solidFill>
                <a:latin typeface="Calibri" panose="020F0502020204030204" pitchFamily="34" charset="0"/>
                <a:ea typeface="Cambria" charset="0"/>
                <a:cs typeface="Cambria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/>
              <a:t>Undertittel/ingress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28650" y="1703304"/>
            <a:ext cx="5844094" cy="2512655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  <a:latin typeface="Calibri Light" charset="0"/>
              </a:defRPr>
            </a:lvl1pPr>
            <a:lvl2pPr marL="600060" indent="-257168">
              <a:buFont typeface="Arial" charset="0"/>
              <a:buChar char="•"/>
              <a:defRPr lang="nb-NO" sz="18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00091" indent="-214308">
              <a:buClr>
                <a:srgbClr val="004E9E"/>
              </a:buClr>
              <a:buSzPct val="80000"/>
              <a:buFont typeface="Arial" charset="0"/>
              <a:buChar char="•"/>
              <a:defRPr lang="nb-NO" sz="1400" b="0" i="0" kern="1200" noProof="0" dirty="0" smtClean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42982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4pPr>
            <a:lvl5pPr marL="1585874" indent="-214308">
              <a:buFont typeface="Arial" charset="0"/>
              <a:buChar char="•"/>
              <a:defRPr sz="1200">
                <a:solidFill>
                  <a:schemeClr val="tx1"/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4196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841773"/>
            <a:ext cx="6850967" cy="1352788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0313B4B-2D67-8A4F-91CF-13C12B3B2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8" y="411070"/>
            <a:ext cx="723317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6728" y="841773"/>
            <a:ext cx="6850967" cy="1352788"/>
          </a:xfr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6728" y="2701528"/>
            <a:ext cx="6850967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1367FE-CB6A-444D-B1B6-189A70EB0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411510"/>
            <a:ext cx="718294" cy="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1" y="1523328"/>
            <a:ext cx="4551220" cy="454666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886700" cy="2139553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5"/>
            <a:ext cx="7886700" cy="2139553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F15F6D0-8379-2547-A418-6FE72DDF3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0" y="4849776"/>
            <a:ext cx="397908" cy="1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6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legge til 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72708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1" y="18788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8026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/>
        </p:nvCxnSpPr>
        <p:spPr>
          <a:xfrm>
            <a:off x="0" y="4717130"/>
            <a:ext cx="851535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/>
        </p:nvSpPr>
        <p:spPr>
          <a:xfrm>
            <a:off x="8552345" y="4677187"/>
            <a:ext cx="79886" cy="798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nb-NO" sz="1400">
              <a:solidFill>
                <a:srgbClr val="FFFFFF"/>
              </a:solidFill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C410691F-EE9B-2141-8F74-68C48CC3A46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8" y="4849774"/>
            <a:ext cx="400694" cy="13202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00D5F66-D06E-FEE9-0F28-60916021FE4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885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6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1265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9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17" r:id="rId15"/>
    <p:sldLayoutId id="2147483721" r:id="rId16"/>
    <p:sldLayoutId id="2147483723" r:id="rId17"/>
    <p:sldLayoutId id="2147483712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289" y="273844"/>
            <a:ext cx="774106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title</a:t>
            </a:r>
            <a:r>
              <a:rPr lang="nb-NO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290" y="1369219"/>
            <a:ext cx="7741060" cy="304792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lvl="0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4E9E"/>
              </a:buClr>
              <a:buSzPct val="80000"/>
              <a:buFont typeface="Arial" charset="0"/>
              <a:buChar char="•"/>
            </a:pPr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marL="600075" lvl="1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>
                  <a:lumMod val="50000"/>
                </a:schemeClr>
              </a:buClr>
              <a:buSzPct val="80000"/>
              <a:buFont typeface="Arial" charset="0"/>
              <a:buChar char="•"/>
            </a:pPr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marL="900113" lvl="2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4"/>
              </a:buClr>
              <a:buFont typeface="Arial" charset="0"/>
              <a:buChar char="•"/>
            </a:pPr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F619953-C526-C940-BD04-013E026EF22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8AED4D3-517C-ADD8-66C8-844B469EA6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88560"/>
            <a:ext cx="206375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6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</a:p>
        </p:txBody>
      </p:sp>
    </p:spTree>
    <p:extLst>
      <p:ext uri="{BB962C8B-B14F-4D97-AF65-F5344CB8AC3E}">
        <p14:creationId xmlns:p14="http://schemas.microsoft.com/office/powerpoint/2010/main" val="344562169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150" baseline="0">
          <a:solidFill>
            <a:srgbClr val="004E9E"/>
          </a:solidFill>
          <a:latin typeface="Cambria" charset="0"/>
          <a:ea typeface="Cambria" charset="0"/>
          <a:cs typeface="Cambr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4"/>
        </a:buClr>
        <a:buFont typeface="Arial"/>
        <a:buChar char="•"/>
        <a:defRPr lang="nb-NO" sz="2100" b="0" i="0" kern="1200" baseline="0" noProof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nb-NO" sz="1800" b="0" i="0" kern="1200" noProof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lang="nb-NO" sz="1400" b="0" i="0" kern="1200" noProof="0" dirty="0" smtClean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tel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Gevinstkart i prosjekt</a:t>
            </a:r>
          </a:p>
        </p:txBody>
      </p:sp>
      <p:sp>
        <p:nvSpPr>
          <p:cNvPr id="27" name="Undertittel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Til bruk i workshop</a:t>
            </a:r>
          </a:p>
        </p:txBody>
      </p:sp>
    </p:spTree>
    <p:extLst>
      <p:ext uri="{BB962C8B-B14F-4D97-AF65-F5344CB8AC3E}">
        <p14:creationId xmlns:p14="http://schemas.microsoft.com/office/powerpoint/2010/main" val="321053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Hensikt med et gevinstkart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Visuell fremstilling av de gevinstene som prosjektet skal gi</a:t>
            </a:r>
          </a:p>
          <a:p>
            <a:pPr lvl="1"/>
            <a:r>
              <a:rPr lang="nb-NO" sz="2100" dirty="0"/>
              <a:t>Viser sammenhengen mellom gevinstene som forventes og forutsetningene for at de skal bli realisert</a:t>
            </a:r>
          </a:p>
          <a:p>
            <a:r>
              <a:rPr lang="nb-NO" sz="2400" dirty="0"/>
              <a:t>Gevinstkartene kan tilpasses etter behov </a:t>
            </a:r>
          </a:p>
          <a:p>
            <a:pPr lvl="1"/>
            <a:r>
              <a:rPr lang="nb-NO" sz="2100" dirty="0"/>
              <a:t>Du kan f.eks. ha et gevinstkart pr. hovedprosess, strategisk mål, målgruppe/interessent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282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5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Flowchart: Alternate Process 109"/>
          <p:cNvSpPr/>
          <p:nvPr/>
        </p:nvSpPr>
        <p:spPr>
          <a:xfrm>
            <a:off x="35498" y="33469"/>
            <a:ext cx="9075051" cy="22512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50" b="1" dirty="0">
                <a:solidFill>
                  <a:srgbClr val="FFFFFF"/>
                </a:solidFill>
                <a:latin typeface="Calibri"/>
              </a:rPr>
              <a:t>Innføring av K2 for Sykehusapotekene i Midt-Norge</a:t>
            </a:r>
          </a:p>
        </p:txBody>
      </p:sp>
      <p:sp>
        <p:nvSpPr>
          <p:cNvPr id="80" name="Flowchart: Alternate Process 79"/>
          <p:cNvSpPr/>
          <p:nvPr/>
        </p:nvSpPr>
        <p:spPr>
          <a:xfrm>
            <a:off x="31928" y="713232"/>
            <a:ext cx="216024" cy="3208505"/>
          </a:xfrm>
          <a:prstGeom prst="flowChartAlternateProcess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srgbClr val="FFFFFF"/>
                </a:solidFill>
                <a:latin typeface="Calibri"/>
              </a:rPr>
              <a:t>Kvalitet</a:t>
            </a:r>
          </a:p>
        </p:txBody>
      </p:sp>
      <p:cxnSp>
        <p:nvCxnSpPr>
          <p:cNvPr id="85" name="Straight Connector 84"/>
          <p:cNvCxnSpPr>
            <a:stCxn id="64" idx="3"/>
            <a:endCxn id="67" idx="1"/>
          </p:cNvCxnSpPr>
          <p:nvPr/>
        </p:nvCxnSpPr>
        <p:spPr>
          <a:xfrm>
            <a:off x="6234149" y="1918629"/>
            <a:ext cx="381501" cy="6169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/>
          <p:cNvSpPr/>
          <p:nvPr/>
        </p:nvSpPr>
        <p:spPr>
          <a:xfrm>
            <a:off x="2934815" y="451350"/>
            <a:ext cx="1584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Gevinst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2939500" y="2845024"/>
            <a:ext cx="1584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Riktig produksjonspris hos SYA etter innføring gir økt kundetilfredshet hos sykehusene</a:t>
            </a:r>
          </a:p>
        </p:txBody>
      </p:sp>
      <p:sp>
        <p:nvSpPr>
          <p:cNvPr id="61" name="Flowchart: Alternate Process 60"/>
          <p:cNvSpPr/>
          <p:nvPr/>
        </p:nvSpPr>
        <p:spPr>
          <a:xfrm>
            <a:off x="2939500" y="1438273"/>
            <a:ext cx="1584000" cy="452432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Produksjonsavdelingen har 50 % færre feilproduksjoner innen 2020 som skyldes feilplukk ved innføring av elektronisk kontroll</a:t>
            </a:r>
          </a:p>
        </p:txBody>
      </p:sp>
      <p:sp>
        <p:nvSpPr>
          <p:cNvPr id="89" name="Flowchart: Alternate Process 88"/>
          <p:cNvSpPr/>
          <p:nvPr/>
        </p:nvSpPr>
        <p:spPr>
          <a:xfrm>
            <a:off x="2939500" y="2111161"/>
            <a:ext cx="1584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Produksjonsavdelingen har 90 % færre feilproduksjoner innen 2021 som følge av overføringsfeil mellom rekvisisjon og arbeidsseddel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589630" y="451350"/>
            <a:ext cx="1584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Effektmål (vedtatt)</a:t>
            </a:r>
          </a:p>
        </p:txBody>
      </p:sp>
      <p:cxnSp>
        <p:nvCxnSpPr>
          <p:cNvPr id="113" name="Straight Connector 112"/>
          <p:cNvCxnSpPr>
            <a:stCxn id="61" idx="3"/>
          </p:cNvCxnSpPr>
          <p:nvPr/>
        </p:nvCxnSpPr>
        <p:spPr>
          <a:xfrm flipV="1">
            <a:off x="4523500" y="1661405"/>
            <a:ext cx="326585" cy="3084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4838351" y="464667"/>
            <a:ext cx="1440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Målinger</a:t>
            </a:r>
          </a:p>
        </p:txBody>
      </p:sp>
      <p:sp>
        <p:nvSpPr>
          <p:cNvPr id="126" name="Flowchart: Alternate Process 125"/>
          <p:cNvSpPr/>
          <p:nvPr/>
        </p:nvSpPr>
        <p:spPr>
          <a:xfrm>
            <a:off x="6818368" y="464667"/>
            <a:ext cx="1634074" cy="223166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Strategiske mål for SYA</a:t>
            </a:r>
          </a:p>
        </p:txBody>
      </p:sp>
      <p:cxnSp>
        <p:nvCxnSpPr>
          <p:cNvPr id="84" name="Straight Connector 83"/>
          <p:cNvCxnSpPr>
            <a:stCxn id="61" idx="3"/>
            <a:endCxn id="82" idx="1"/>
          </p:cNvCxnSpPr>
          <p:nvPr/>
        </p:nvCxnSpPr>
        <p:spPr>
          <a:xfrm>
            <a:off x="6234149" y="1005285"/>
            <a:ext cx="381501" cy="0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lowchart: Alternate Process 67"/>
          <p:cNvSpPr/>
          <p:nvPr/>
        </p:nvSpPr>
        <p:spPr>
          <a:xfrm>
            <a:off x="4838351" y="1422829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Antall avvik feilprodusert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Antall feil vare sendt til produksjon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(EQS)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39940" y="-5034"/>
            <a:ext cx="2279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b="1" dirty="0">
                <a:solidFill>
                  <a:srgbClr val="FFFFFF"/>
                </a:solidFill>
                <a:latin typeface="Calibri" panose="020F0502020204030204"/>
              </a:rPr>
              <a:t>Produksjon</a:t>
            </a:r>
          </a:p>
        </p:txBody>
      </p:sp>
      <p:sp>
        <p:nvSpPr>
          <p:cNvPr id="83" name="Flowchart: Alternate Process 60"/>
          <p:cNvSpPr/>
          <p:nvPr/>
        </p:nvSpPr>
        <p:spPr>
          <a:xfrm>
            <a:off x="494847" y="915867"/>
            <a:ext cx="1879075" cy="311101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Styringseffektiv produksjonsplanlegging vil gi riktig styringsunderlag for: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Riktig innkjøp av råvarer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Riktig produksjon med planlagt kvalitet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Riktige leveranser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Systemstøtte for produksjon vil gi godt styringsunderlag (rapportering, beslutningsstøtte og styringsinformasjon) for verdikjeder med produksjon. Herunder også kalkulasjon på ferdigprodukter basert på alle innsatsfaktorer.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God kvalitet på informasjonsobjekter som oppskrifter, stykklister med mer ved at slike strukturer er lagt inn i et system.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God styring og kontroll med svinn og kassasjon</a:t>
            </a:r>
          </a:p>
        </p:txBody>
      </p:sp>
      <p:sp>
        <p:nvSpPr>
          <p:cNvPr id="88" name="Flowchart: Alternate Process 67"/>
          <p:cNvSpPr/>
          <p:nvPr/>
        </p:nvSpPr>
        <p:spPr>
          <a:xfrm>
            <a:off x="4850086" y="2111161"/>
            <a:ext cx="1428266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Antall avvik feilproduksjoner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(EQS)</a:t>
            </a:r>
          </a:p>
        </p:txBody>
      </p:sp>
      <p:sp>
        <p:nvSpPr>
          <p:cNvPr id="91" name="Flowchart: Alternate Process 67"/>
          <p:cNvSpPr/>
          <p:nvPr/>
        </p:nvSpPr>
        <p:spPr>
          <a:xfrm>
            <a:off x="4838351" y="2843010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Kundeundersøkelse</a:t>
            </a:r>
          </a:p>
        </p:txBody>
      </p:sp>
      <p:cxnSp>
        <p:nvCxnSpPr>
          <p:cNvPr id="94" name="Straight Connector 112"/>
          <p:cNvCxnSpPr>
            <a:stCxn id="89" idx="3"/>
            <a:endCxn id="88" idx="1"/>
          </p:cNvCxnSpPr>
          <p:nvPr/>
        </p:nvCxnSpPr>
        <p:spPr>
          <a:xfrm>
            <a:off x="4523500" y="2340461"/>
            <a:ext cx="326585" cy="0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12"/>
          <p:cNvCxnSpPr>
            <a:stCxn id="64" idx="3"/>
            <a:endCxn id="91" idx="1"/>
          </p:cNvCxnSpPr>
          <p:nvPr/>
        </p:nvCxnSpPr>
        <p:spPr>
          <a:xfrm flipV="1">
            <a:off x="4523500" y="3072310"/>
            <a:ext cx="314852" cy="2015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60"/>
          <p:cNvSpPr/>
          <p:nvPr/>
        </p:nvSpPr>
        <p:spPr>
          <a:xfrm>
            <a:off x="6651568" y="1028732"/>
            <a:ext cx="1967675" cy="2385743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srgbClr val="003388"/>
                </a:solidFill>
                <a:latin typeface="Calibri" panose="020F0502020204030204"/>
              </a:rPr>
              <a:t>Hovedmål 2: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sørger for trygg og kostnadseffektiv legemiddelforsyning gjennom kontinuerlig forbedring og digitalisering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1: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har etablert systemer, prosedyrer og målemetoder som sørger for oppfølging av kundenes forventninger og behov.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2: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har standardiserte og automatisert arbeidsprosesser og tatt i bruk digitale verktøy som gir kostnadseffektiv drift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</p:txBody>
      </p:sp>
      <p:sp>
        <p:nvSpPr>
          <p:cNvPr id="15" name="Pil høyre 14"/>
          <p:cNvSpPr/>
          <p:nvPr/>
        </p:nvSpPr>
        <p:spPr>
          <a:xfrm>
            <a:off x="2377847" y="1924798"/>
            <a:ext cx="413493" cy="84998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458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5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Flowchart: Alternate Process 109"/>
          <p:cNvSpPr/>
          <p:nvPr/>
        </p:nvSpPr>
        <p:spPr>
          <a:xfrm>
            <a:off x="35498" y="33469"/>
            <a:ext cx="9075051" cy="225128"/>
          </a:xfrm>
          <a:prstGeom prst="flowChartAlternateProcess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50" b="1" dirty="0">
                <a:solidFill>
                  <a:srgbClr val="FFFFFF"/>
                </a:solidFill>
                <a:latin typeface="Calibri"/>
              </a:rPr>
              <a:t>Innføring av K2 for Sykehusapotekene i Midt-Norge</a:t>
            </a:r>
          </a:p>
        </p:txBody>
      </p:sp>
      <p:sp>
        <p:nvSpPr>
          <p:cNvPr id="80" name="Flowchart: Alternate Process 79"/>
          <p:cNvSpPr/>
          <p:nvPr/>
        </p:nvSpPr>
        <p:spPr>
          <a:xfrm>
            <a:off x="31928" y="713232"/>
            <a:ext cx="216024" cy="3208505"/>
          </a:xfrm>
          <a:prstGeom prst="flowChartAlternateProcess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srgbClr val="FFFFFF"/>
                </a:solidFill>
                <a:latin typeface="Calibri"/>
              </a:rPr>
              <a:t>Effektivitet og Økonomi</a:t>
            </a:r>
          </a:p>
        </p:txBody>
      </p:sp>
      <p:sp>
        <p:nvSpPr>
          <p:cNvPr id="37" name="Flowchart: Alternate Process 36"/>
          <p:cNvSpPr/>
          <p:nvPr/>
        </p:nvSpPr>
        <p:spPr>
          <a:xfrm>
            <a:off x="2934815" y="451350"/>
            <a:ext cx="1584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Gevinst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2939500" y="2845024"/>
            <a:ext cx="1584000" cy="4586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Riktig produksjonspris gir (økt kundetilfredshet hos sykehusene) </a:t>
            </a:r>
            <a:r>
              <a:rPr lang="nb-NO" sz="675" dirty="0">
                <a:solidFill>
                  <a:srgbClr val="C00000"/>
                </a:solidFill>
                <a:latin typeface="Calibri" panose="020F0502020204030204"/>
              </a:rPr>
              <a:t>lavere kostnad for sykehusene?</a:t>
            </a:r>
          </a:p>
        </p:txBody>
      </p:sp>
      <p:sp>
        <p:nvSpPr>
          <p:cNvPr id="61" name="Flowchart: Alternate Process 60"/>
          <p:cNvSpPr/>
          <p:nvPr/>
        </p:nvSpPr>
        <p:spPr>
          <a:xfrm>
            <a:off x="2939500" y="1438273"/>
            <a:ext cx="1584000" cy="452432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Produksjonsavdelingen bruker 25% mindre tid pr. år på utarbeidelse og vedlikehold av arbeidssedler som følge av standardisering</a:t>
            </a:r>
          </a:p>
        </p:txBody>
      </p:sp>
      <p:sp>
        <p:nvSpPr>
          <p:cNvPr id="89" name="Flowchart: Alternate Process 88"/>
          <p:cNvSpPr/>
          <p:nvPr/>
        </p:nvSpPr>
        <p:spPr>
          <a:xfrm>
            <a:off x="2939500" y="2111161"/>
            <a:ext cx="1584000" cy="4586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Sykehuset har 10 % færre feilbestillinger pr. år som følge av bedre sporbarhet og færre misforståelser. 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589630" y="451350"/>
            <a:ext cx="1584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Effektmål (vedtatt)</a:t>
            </a:r>
          </a:p>
        </p:txBody>
      </p:sp>
      <p:cxnSp>
        <p:nvCxnSpPr>
          <p:cNvPr id="113" name="Straight Connector 112"/>
          <p:cNvCxnSpPr>
            <a:stCxn id="61" idx="3"/>
          </p:cNvCxnSpPr>
          <p:nvPr/>
        </p:nvCxnSpPr>
        <p:spPr>
          <a:xfrm flipV="1">
            <a:off x="4523500" y="1661405"/>
            <a:ext cx="326585" cy="3084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4838351" y="464667"/>
            <a:ext cx="1440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Målinger</a:t>
            </a:r>
          </a:p>
        </p:txBody>
      </p:sp>
      <p:sp>
        <p:nvSpPr>
          <p:cNvPr id="126" name="Flowchart: Alternate Process 125"/>
          <p:cNvSpPr/>
          <p:nvPr/>
        </p:nvSpPr>
        <p:spPr>
          <a:xfrm>
            <a:off x="6818368" y="464667"/>
            <a:ext cx="1634074" cy="223166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Strategiske mål for SYA</a:t>
            </a:r>
          </a:p>
        </p:txBody>
      </p:sp>
      <p:sp>
        <p:nvSpPr>
          <p:cNvPr id="133" name="Flowchart: Alternate Process 67"/>
          <p:cNvSpPr/>
          <p:nvPr/>
        </p:nvSpPr>
        <p:spPr>
          <a:xfrm>
            <a:off x="4838351" y="1422829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Tidsregistrering pr. apotek </a:t>
            </a:r>
            <a:br>
              <a:rPr lang="nb-NO" sz="675" dirty="0">
                <a:solidFill>
                  <a:srgbClr val="003388"/>
                </a:solidFill>
                <a:latin typeface="Calibri"/>
              </a:rPr>
            </a:br>
            <a:r>
              <a:rPr lang="nb-NO" sz="675" dirty="0">
                <a:solidFill>
                  <a:srgbClr val="003388"/>
                </a:solidFill>
                <a:latin typeface="Calibri"/>
              </a:rPr>
              <a:t>(manuell)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39940" y="-5034"/>
            <a:ext cx="2279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b="1" dirty="0">
                <a:solidFill>
                  <a:srgbClr val="FFFFFF"/>
                </a:solidFill>
                <a:latin typeface="Calibri" panose="020F0502020204030204"/>
              </a:rPr>
              <a:t>Produksjon</a:t>
            </a:r>
          </a:p>
        </p:txBody>
      </p:sp>
      <p:sp>
        <p:nvSpPr>
          <p:cNvPr id="83" name="Flowchart: Alternate Process 60"/>
          <p:cNvSpPr/>
          <p:nvPr/>
        </p:nvSpPr>
        <p:spPr>
          <a:xfrm>
            <a:off x="494847" y="1606386"/>
            <a:ext cx="1879075" cy="1422196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050" dirty="0">
                <a:solidFill>
                  <a:srgbClr val="003388"/>
                </a:solidFill>
                <a:latin typeface="Calibri" panose="020F0502020204030204"/>
              </a:rPr>
              <a:t>Effektiv ressursutnyttelse ved å minimalisere manuelt arbeid knyttet til produksjonsplanlegging</a:t>
            </a:r>
            <a:br>
              <a:rPr lang="nb-NO" sz="1050" dirty="0">
                <a:solidFill>
                  <a:srgbClr val="003388"/>
                </a:solidFill>
                <a:latin typeface="Calibri" panose="020F0502020204030204"/>
              </a:rPr>
            </a:br>
            <a:endParaRPr lang="nb-NO" sz="1050" dirty="0">
              <a:solidFill>
                <a:srgbClr val="003388"/>
              </a:solidFill>
              <a:latin typeface="Calibri" panose="020F0502020204030204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1050" dirty="0">
                <a:solidFill>
                  <a:srgbClr val="003388"/>
                </a:solidFill>
                <a:latin typeface="Calibri" panose="020F0502020204030204"/>
              </a:rPr>
              <a:t>Minimalisere svinn og kassasjon</a:t>
            </a:r>
          </a:p>
        </p:txBody>
      </p:sp>
      <p:sp>
        <p:nvSpPr>
          <p:cNvPr id="88" name="Flowchart: Alternate Process 67"/>
          <p:cNvSpPr/>
          <p:nvPr/>
        </p:nvSpPr>
        <p:spPr>
          <a:xfrm>
            <a:off x="4850086" y="2111161"/>
            <a:ext cx="1428266" cy="4586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Antall avvik feilproduksjoner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(EQS)</a:t>
            </a:r>
          </a:p>
        </p:txBody>
      </p:sp>
      <p:sp>
        <p:nvSpPr>
          <p:cNvPr id="91" name="Flowchart: Alternate Process 67"/>
          <p:cNvSpPr/>
          <p:nvPr/>
        </p:nvSpPr>
        <p:spPr>
          <a:xfrm>
            <a:off x="4838351" y="2843010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50" dirty="0">
                <a:solidFill>
                  <a:srgbClr val="C00000"/>
                </a:solidFill>
                <a:latin typeface="Calibri"/>
              </a:rPr>
              <a:t>?</a:t>
            </a:r>
            <a:endParaRPr lang="nb-NO" sz="675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94" name="Straight Connector 112"/>
          <p:cNvCxnSpPr>
            <a:stCxn id="89" idx="3"/>
            <a:endCxn id="88" idx="1"/>
          </p:cNvCxnSpPr>
          <p:nvPr/>
        </p:nvCxnSpPr>
        <p:spPr>
          <a:xfrm>
            <a:off x="4523500" y="2340461"/>
            <a:ext cx="326585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7" name="Straight Connector 112"/>
          <p:cNvCxnSpPr>
            <a:stCxn id="64" idx="3"/>
            <a:endCxn id="91" idx="1"/>
          </p:cNvCxnSpPr>
          <p:nvPr/>
        </p:nvCxnSpPr>
        <p:spPr>
          <a:xfrm flipV="1">
            <a:off x="4523500" y="3072310"/>
            <a:ext cx="314852" cy="2015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3" name="Flowchart: Alternate Process 60"/>
          <p:cNvSpPr/>
          <p:nvPr/>
        </p:nvSpPr>
        <p:spPr>
          <a:xfrm>
            <a:off x="6651568" y="1028732"/>
            <a:ext cx="1967675" cy="2385743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25" b="1" dirty="0">
                <a:solidFill>
                  <a:srgbClr val="003388"/>
                </a:solidFill>
                <a:latin typeface="Calibri" panose="020F0502020204030204"/>
              </a:rPr>
              <a:t>Hovedmål 2: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sørger for trygg og kostnadseffektiv legemiddelforsyning gjennom kontinuerlig forbedring og digitalisering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1: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har etablert systemer, prosedyrer og målemetoder som sørger for oppfølging av kundenes forventninger og behov.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2: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har standardiserte og automatisert arbeidsprosesser og tatt i bruk digitale verktøy som gir kostnadseffektiv drift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</p:txBody>
      </p:sp>
      <p:sp>
        <p:nvSpPr>
          <p:cNvPr id="15" name="Pil høyre 14"/>
          <p:cNvSpPr/>
          <p:nvPr/>
        </p:nvSpPr>
        <p:spPr>
          <a:xfrm>
            <a:off x="2377847" y="1924798"/>
            <a:ext cx="413493" cy="849983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240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5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Flowchart: Alternate Process 109"/>
          <p:cNvSpPr/>
          <p:nvPr/>
        </p:nvSpPr>
        <p:spPr>
          <a:xfrm>
            <a:off x="35498" y="33469"/>
            <a:ext cx="9075051" cy="225128"/>
          </a:xfrm>
          <a:prstGeom prst="flowChartAlternateProcess">
            <a:avLst/>
          </a:prstGeom>
          <a:solidFill>
            <a:srgbClr val="0070C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50" b="1" dirty="0">
                <a:solidFill>
                  <a:srgbClr val="FFFFFF"/>
                </a:solidFill>
                <a:latin typeface="Calibri"/>
              </a:rPr>
              <a:t>Innføring av K2 for Sykehusapotekene i Midt-Norge</a:t>
            </a:r>
          </a:p>
        </p:txBody>
      </p:sp>
      <p:sp>
        <p:nvSpPr>
          <p:cNvPr id="80" name="Flowchart: Alternate Process 79"/>
          <p:cNvSpPr/>
          <p:nvPr/>
        </p:nvSpPr>
        <p:spPr>
          <a:xfrm>
            <a:off x="31928" y="713232"/>
            <a:ext cx="216024" cy="3208505"/>
          </a:xfrm>
          <a:prstGeom prst="flowChartAlternateProcess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srgbClr val="FFFFFF"/>
                </a:solidFill>
                <a:latin typeface="Calibri"/>
              </a:rPr>
              <a:t>Kvalitet og Miljø</a:t>
            </a:r>
          </a:p>
        </p:txBody>
      </p:sp>
      <p:cxnSp>
        <p:nvCxnSpPr>
          <p:cNvPr id="85" name="Straight Connector 84"/>
          <p:cNvCxnSpPr>
            <a:stCxn id="64" idx="3"/>
            <a:endCxn id="67" idx="1"/>
          </p:cNvCxnSpPr>
          <p:nvPr/>
        </p:nvCxnSpPr>
        <p:spPr>
          <a:xfrm>
            <a:off x="6234149" y="1918629"/>
            <a:ext cx="381501" cy="6169"/>
          </a:xfrm>
          <a:prstGeom prst="lin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/>
          <p:cNvSpPr/>
          <p:nvPr/>
        </p:nvSpPr>
        <p:spPr>
          <a:xfrm>
            <a:off x="2934815" y="451350"/>
            <a:ext cx="1584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Gevinst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2939500" y="2594445"/>
            <a:ext cx="1584000" cy="504845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Apoteket reduserer antall henvendelser til lege på tilgang til andre apoteks intervensjoner med 30% i løpet av første året etter innføring av nye systemer</a:t>
            </a:r>
          </a:p>
        </p:txBody>
      </p:sp>
      <p:sp>
        <p:nvSpPr>
          <p:cNvPr id="61" name="Flowchart: Alternate Process 60"/>
          <p:cNvSpPr/>
          <p:nvPr/>
        </p:nvSpPr>
        <p:spPr>
          <a:xfrm>
            <a:off x="2939500" y="1258035"/>
            <a:ext cx="1584000" cy="452432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Apoteket dobler bruken av reseptavtaler innen utgangen av 2022 som fører til økt kundetilfredshet pga. presis levering og oppfølging</a:t>
            </a:r>
          </a:p>
        </p:txBody>
      </p:sp>
      <p:sp>
        <p:nvSpPr>
          <p:cNvPr id="89" name="Flowchart: Alternate Process 88"/>
          <p:cNvSpPr/>
          <p:nvPr/>
        </p:nvSpPr>
        <p:spPr>
          <a:xfrm>
            <a:off x="2939500" y="1930923"/>
            <a:ext cx="1584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Kunden får informasjon om legemiddel på infoskjermer i apoteket som fører til riktigere og tryggere bruk av legemiddelet</a:t>
            </a:r>
          </a:p>
        </p:txBody>
      </p:sp>
      <p:sp>
        <p:nvSpPr>
          <p:cNvPr id="36" name="Flowchart: Alternate Process 35"/>
          <p:cNvSpPr/>
          <p:nvPr/>
        </p:nvSpPr>
        <p:spPr>
          <a:xfrm>
            <a:off x="589630" y="451350"/>
            <a:ext cx="1584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Effektmål (vedtatt)</a:t>
            </a:r>
          </a:p>
        </p:txBody>
      </p:sp>
      <p:cxnSp>
        <p:nvCxnSpPr>
          <p:cNvPr id="113" name="Straight Connector 112"/>
          <p:cNvCxnSpPr>
            <a:stCxn id="61" idx="3"/>
          </p:cNvCxnSpPr>
          <p:nvPr/>
        </p:nvCxnSpPr>
        <p:spPr>
          <a:xfrm flipV="1">
            <a:off x="4523500" y="1481167"/>
            <a:ext cx="326585" cy="3084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4838351" y="464667"/>
            <a:ext cx="1440000" cy="223166"/>
          </a:xfrm>
          <a:prstGeom prst="flowChartAlternateProcess">
            <a:avLst/>
          </a:prstGeom>
          <a:solidFill>
            <a:srgbClr val="00206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Målinger</a:t>
            </a:r>
          </a:p>
        </p:txBody>
      </p:sp>
      <p:sp>
        <p:nvSpPr>
          <p:cNvPr id="126" name="Flowchart: Alternate Process 125"/>
          <p:cNvSpPr/>
          <p:nvPr/>
        </p:nvSpPr>
        <p:spPr>
          <a:xfrm>
            <a:off x="6981026" y="452118"/>
            <a:ext cx="1634074" cy="223166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50" b="1" dirty="0">
                <a:solidFill>
                  <a:srgbClr val="FFFFFF"/>
                </a:solidFill>
                <a:latin typeface="Calibri"/>
              </a:rPr>
              <a:t>Strategiske mål for SYA</a:t>
            </a:r>
          </a:p>
        </p:txBody>
      </p:sp>
      <p:sp>
        <p:nvSpPr>
          <p:cNvPr id="133" name="Flowchart: Alternate Process 67"/>
          <p:cNvSpPr/>
          <p:nvPr/>
        </p:nvSpPr>
        <p:spPr>
          <a:xfrm>
            <a:off x="4838351" y="1242590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675" dirty="0">
              <a:solidFill>
                <a:srgbClr val="003388"/>
              </a:solidFill>
              <a:latin typeface="Calibri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Antall reseptavtaler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(</a:t>
            </a:r>
            <a:r>
              <a:rPr lang="nb-NO" sz="675" dirty="0" err="1">
                <a:solidFill>
                  <a:srgbClr val="003388"/>
                </a:solidFill>
                <a:latin typeface="Calibri" panose="020F0502020204030204"/>
              </a:rPr>
              <a:t>FarmaPro</a:t>
            </a: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/RBD)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675" dirty="0">
              <a:solidFill>
                <a:srgbClr val="003388"/>
              </a:solidFill>
              <a:latin typeface="Calibri" panose="020F0502020204030204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39940" y="-5034"/>
            <a:ext cx="2279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b="1" dirty="0">
                <a:solidFill>
                  <a:srgbClr val="FFFFFF"/>
                </a:solidFill>
                <a:latin typeface="Calibri" panose="020F0502020204030204"/>
              </a:rPr>
              <a:t>Publikumstjenester</a:t>
            </a:r>
          </a:p>
        </p:txBody>
      </p:sp>
      <p:sp>
        <p:nvSpPr>
          <p:cNvPr id="83" name="Flowchart: Alternate Process 60"/>
          <p:cNvSpPr/>
          <p:nvPr/>
        </p:nvSpPr>
        <p:spPr>
          <a:xfrm>
            <a:off x="494847" y="1305658"/>
            <a:ext cx="1879075" cy="2430386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 styringsunderlag skal legge til rette for at riktige varer og tjenester leveres til: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 tid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 pris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 kvalitet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 kunde </a:t>
            </a:r>
          </a:p>
          <a:p>
            <a:pPr marL="471488" lvl="1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 antall</a:t>
            </a:r>
            <a:br>
              <a:rPr lang="nb-NO" sz="900" dirty="0">
                <a:solidFill>
                  <a:srgbClr val="003388"/>
                </a:solidFill>
                <a:latin typeface="Calibri" panose="020F0502020204030204"/>
              </a:rPr>
            </a:br>
            <a:endParaRPr lang="nb-NO" sz="900" dirty="0">
              <a:solidFill>
                <a:srgbClr val="003388"/>
              </a:solidFill>
              <a:latin typeface="Calibri" panose="020F0502020204030204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Løsningen skal bidra til at forsyningsfunksjonene er styringseffektive.</a:t>
            </a:r>
            <a:br>
              <a:rPr lang="nb-NO" sz="900" dirty="0">
                <a:solidFill>
                  <a:srgbClr val="003388"/>
                </a:solidFill>
                <a:latin typeface="Calibri" panose="020F0502020204030204"/>
              </a:rPr>
            </a:br>
            <a:endParaRPr lang="nb-NO" sz="900" dirty="0">
              <a:solidFill>
                <a:srgbClr val="003388"/>
              </a:solidFill>
              <a:latin typeface="Calibri" panose="020F0502020204030204"/>
            </a:endParaRPr>
          </a:p>
          <a:p>
            <a:pPr marL="128588" indent="-128588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sz="900" dirty="0">
                <a:solidFill>
                  <a:srgbClr val="003388"/>
                </a:solidFill>
                <a:latin typeface="Calibri" panose="020F0502020204030204"/>
              </a:rPr>
              <a:t>Riktige styringsunderlag for å oppnå riktig servicegrad (ref. kriterier nevnt i første kulepunkt)</a:t>
            </a:r>
          </a:p>
        </p:txBody>
      </p:sp>
      <p:sp>
        <p:nvSpPr>
          <p:cNvPr id="88" name="Flowchart: Alternate Process 67"/>
          <p:cNvSpPr/>
          <p:nvPr/>
        </p:nvSpPr>
        <p:spPr>
          <a:xfrm>
            <a:off x="4850086" y="1930923"/>
            <a:ext cx="1428266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Kundeundersøkelse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Reduksjon i bruk av </a:t>
            </a:r>
            <a:r>
              <a:rPr lang="nb-NO" sz="675" dirty="0" err="1">
                <a:solidFill>
                  <a:srgbClr val="003388"/>
                </a:solidFill>
                <a:latin typeface="Calibri"/>
              </a:rPr>
              <a:t>fagkort</a:t>
            </a:r>
            <a:endParaRPr lang="nb-NO" sz="675" dirty="0">
              <a:solidFill>
                <a:srgbClr val="003388"/>
              </a:solidFill>
              <a:latin typeface="Calibri"/>
            </a:endParaRPr>
          </a:p>
        </p:txBody>
      </p:sp>
      <p:sp>
        <p:nvSpPr>
          <p:cNvPr id="91" name="Flowchart: Alternate Process 67"/>
          <p:cNvSpPr/>
          <p:nvPr/>
        </p:nvSpPr>
        <p:spPr>
          <a:xfrm>
            <a:off x="4838351" y="2592430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Gjennomsnittlig tid pr. resept pr. ansatt + øking i antall resepter og omsetning handelsvarer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(</a:t>
            </a:r>
            <a:r>
              <a:rPr lang="nb-NO" sz="675" dirty="0" err="1">
                <a:solidFill>
                  <a:srgbClr val="003388"/>
                </a:solidFill>
                <a:latin typeface="Calibri" panose="020F0502020204030204"/>
              </a:rPr>
              <a:t>FarmaPro</a:t>
            </a: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/RBD)</a:t>
            </a:r>
          </a:p>
        </p:txBody>
      </p:sp>
      <p:cxnSp>
        <p:nvCxnSpPr>
          <p:cNvPr id="94" name="Straight Connector 112"/>
          <p:cNvCxnSpPr>
            <a:stCxn id="89" idx="3"/>
            <a:endCxn id="88" idx="1"/>
          </p:cNvCxnSpPr>
          <p:nvPr/>
        </p:nvCxnSpPr>
        <p:spPr>
          <a:xfrm>
            <a:off x="4523500" y="2160223"/>
            <a:ext cx="326585" cy="0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112"/>
          <p:cNvCxnSpPr>
            <a:stCxn id="64" idx="3"/>
            <a:endCxn id="91" idx="1"/>
          </p:cNvCxnSpPr>
          <p:nvPr/>
        </p:nvCxnSpPr>
        <p:spPr>
          <a:xfrm flipV="1">
            <a:off x="4523500" y="2821730"/>
            <a:ext cx="314852" cy="2015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60"/>
          <p:cNvSpPr/>
          <p:nvPr/>
        </p:nvSpPr>
        <p:spPr>
          <a:xfrm>
            <a:off x="6814226" y="916664"/>
            <a:ext cx="1967675" cy="3393799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Hovedmål 1: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I samarbeid med pasienten utvikler vi apotektjenester tilpasset den nye pasientens behov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2: </a:t>
            </a: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har fokus på den syke men også omsorg for den friske pasienten</a:t>
            </a:r>
            <a:br>
              <a:rPr lang="nb-NO" sz="788" dirty="0">
                <a:solidFill>
                  <a:srgbClr val="003388"/>
                </a:solidFill>
                <a:latin typeface="Calibri" panose="020F0502020204030204"/>
              </a:rPr>
            </a:b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3: </a:t>
            </a: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Våre tjenester skal bidra til læring og mestring, samt at større del av behandlingen foregår hjemme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nb-NO" sz="788" b="1" dirty="0">
                <a:solidFill>
                  <a:srgbClr val="003388"/>
                </a:solidFill>
                <a:latin typeface="Calibri" panose="020F0502020204030204"/>
              </a:rPr>
            </a:b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4: </a:t>
            </a: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skal utvikle pasienttilpassede apotektjenester i hele pasientforløpet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Hovedmål 2: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sørger for trygg og kostnadseffektiv legemiddelforsyning gjennom kontinuerlig forbedring og digitalisering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788" b="1" dirty="0">
                <a:solidFill>
                  <a:srgbClr val="003388"/>
                </a:solidFill>
                <a:latin typeface="Calibri" panose="020F0502020204030204"/>
              </a:rPr>
              <a:t>Delmål 1: </a:t>
            </a:r>
            <a:r>
              <a:rPr lang="nb-NO" sz="788" dirty="0">
                <a:solidFill>
                  <a:srgbClr val="003388"/>
                </a:solidFill>
                <a:latin typeface="Calibri" panose="020F0502020204030204"/>
              </a:rPr>
              <a:t>Vi har etablert systemer, prosedyrer og målemetoder som sørger for oppfølging av kundenes forventninger og behov.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88" dirty="0">
              <a:solidFill>
                <a:srgbClr val="003388"/>
              </a:solidFill>
              <a:latin typeface="Calibri" panose="020F0502020204030204"/>
            </a:endParaRPr>
          </a:p>
        </p:txBody>
      </p:sp>
      <p:sp>
        <p:nvSpPr>
          <p:cNvPr id="15" name="Pil høyre 14"/>
          <p:cNvSpPr/>
          <p:nvPr/>
        </p:nvSpPr>
        <p:spPr>
          <a:xfrm>
            <a:off x="2377847" y="2095860"/>
            <a:ext cx="413493" cy="84998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Flowchart: Alternate Process 88"/>
          <p:cNvSpPr/>
          <p:nvPr/>
        </p:nvSpPr>
        <p:spPr>
          <a:xfrm>
            <a:off x="2928744" y="3280608"/>
            <a:ext cx="1584000" cy="517675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Apotekpersonalet har ingen avvik på utlevering av legemiddel til feil person som følge av nasjonal og automatisk deling av </a:t>
            </a:r>
            <a:r>
              <a:rPr lang="nb-NO" sz="675" dirty="0" err="1">
                <a:solidFill>
                  <a:srgbClr val="003388"/>
                </a:solidFill>
                <a:latin typeface="Calibri" panose="020F0502020204030204"/>
              </a:rPr>
              <a:t>fullmaktsregisteret</a:t>
            </a:r>
            <a:r>
              <a:rPr lang="nb-NO" sz="675" dirty="0">
                <a:solidFill>
                  <a:srgbClr val="003388"/>
                </a:solidFill>
                <a:latin typeface="Calibri" panose="020F0502020204030204"/>
              </a:rPr>
              <a:t> etter innføring av nye systemer</a:t>
            </a:r>
          </a:p>
        </p:txBody>
      </p:sp>
      <p:sp>
        <p:nvSpPr>
          <p:cNvPr id="25" name="Flowchart: Alternate Process 67"/>
          <p:cNvSpPr/>
          <p:nvPr/>
        </p:nvSpPr>
        <p:spPr>
          <a:xfrm>
            <a:off x="4833953" y="3269438"/>
            <a:ext cx="1440000" cy="458600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Antall avvik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75" dirty="0">
                <a:solidFill>
                  <a:srgbClr val="003388"/>
                </a:solidFill>
                <a:latin typeface="Calibri"/>
              </a:rPr>
              <a:t>(EQS)</a:t>
            </a:r>
          </a:p>
        </p:txBody>
      </p:sp>
      <p:cxnSp>
        <p:nvCxnSpPr>
          <p:cNvPr id="26" name="Straight Connector 112"/>
          <p:cNvCxnSpPr>
            <a:endCxn id="25" idx="1"/>
          </p:cNvCxnSpPr>
          <p:nvPr/>
        </p:nvCxnSpPr>
        <p:spPr>
          <a:xfrm flipV="1">
            <a:off x="4519102" y="3498738"/>
            <a:ext cx="314852" cy="2015"/>
          </a:xfrm>
          <a:prstGeom prst="line">
            <a:avLst/>
          </a:prstGeom>
          <a:ln w="190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1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Rett pil 59"/>
          <p:cNvCxnSpPr>
            <a:stCxn id="38" idx="3"/>
            <a:endCxn id="39" idx="1"/>
          </p:cNvCxnSpPr>
          <p:nvPr/>
        </p:nvCxnSpPr>
        <p:spPr>
          <a:xfrm>
            <a:off x="7239568" y="2683328"/>
            <a:ext cx="20143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Alternate Process 60"/>
          <p:cNvSpPr/>
          <p:nvPr/>
        </p:nvSpPr>
        <p:spPr>
          <a:xfrm>
            <a:off x="2038067" y="1446688"/>
            <a:ext cx="1584000" cy="401018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30% færre avvik pr. HF på pasientinformasjon på avveie</a:t>
            </a: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196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6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lowchart: Alternate Process 36"/>
          <p:cNvSpPr/>
          <p:nvPr/>
        </p:nvSpPr>
        <p:spPr>
          <a:xfrm>
            <a:off x="2030923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Gevinster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2038067" y="1977398"/>
            <a:ext cx="1576856" cy="444333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198971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Effektmål (vedtatt) </a:t>
            </a:r>
          </a:p>
        </p:txBody>
      </p:sp>
      <p:sp>
        <p:nvSpPr>
          <p:cNvPr id="81" name="Flowchart: Alternate Process 80"/>
          <p:cNvSpPr/>
          <p:nvPr/>
        </p:nvSpPr>
        <p:spPr>
          <a:xfrm>
            <a:off x="198971" y="1977398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5496" y="17380"/>
            <a:ext cx="9039052" cy="32316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500" b="1" dirty="0">
                <a:solidFill>
                  <a:srgbClr val="FFFFFF"/>
                </a:solidFill>
                <a:latin typeface="Cambria" panose="02040503050406030204" pitchFamily="18" charset="0"/>
                <a:cs typeface="Arial" charset="0"/>
              </a:rPr>
              <a:t>Gevinstkart - Kvalitetsgevinster</a:t>
            </a:r>
          </a:p>
        </p:txBody>
      </p:sp>
      <p:sp>
        <p:nvSpPr>
          <p:cNvPr id="5" name="Rektangel 4"/>
          <p:cNvSpPr/>
          <p:nvPr/>
        </p:nvSpPr>
        <p:spPr>
          <a:xfrm>
            <a:off x="216128" y="975504"/>
            <a:ext cx="1573858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Langsiktige virkninger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030923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Hvor trykker skoen og hvilken målbar forbedring får vi?</a:t>
            </a:r>
          </a:p>
        </p:txBody>
      </p:sp>
      <p:sp>
        <p:nvSpPr>
          <p:cNvPr id="31" name="Flowchart: Alternate Process 76"/>
          <p:cNvSpPr/>
          <p:nvPr/>
        </p:nvSpPr>
        <p:spPr>
          <a:xfrm>
            <a:off x="5641775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Endringstiltak</a:t>
            </a:r>
          </a:p>
        </p:txBody>
      </p:sp>
      <p:sp>
        <p:nvSpPr>
          <p:cNvPr id="42" name="Rektangel 41"/>
          <p:cNvSpPr/>
          <p:nvPr/>
        </p:nvSpPr>
        <p:spPr>
          <a:xfrm>
            <a:off x="5641775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Hva må vi gjøre for å få til forbedringen?</a:t>
            </a:r>
          </a:p>
        </p:txBody>
      </p:sp>
      <p:sp>
        <p:nvSpPr>
          <p:cNvPr id="43" name="Flowchart: Alternate Process 76"/>
          <p:cNvSpPr/>
          <p:nvPr/>
        </p:nvSpPr>
        <p:spPr>
          <a:xfrm>
            <a:off x="3850595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Målinger</a:t>
            </a:r>
          </a:p>
        </p:txBody>
      </p:sp>
      <p:sp>
        <p:nvSpPr>
          <p:cNvPr id="44" name="Flowchart: Alternate Process 76"/>
          <p:cNvSpPr/>
          <p:nvPr/>
        </p:nvSpPr>
        <p:spPr>
          <a:xfrm>
            <a:off x="7440999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Roller i oppfølgingen</a:t>
            </a:r>
          </a:p>
        </p:txBody>
      </p:sp>
      <p:sp>
        <p:nvSpPr>
          <p:cNvPr id="45" name="Rektangel 44"/>
          <p:cNvSpPr/>
          <p:nvPr/>
        </p:nvSpPr>
        <p:spPr>
          <a:xfrm>
            <a:off x="3850595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Hvordan dokumentere gevinsten?</a:t>
            </a:r>
          </a:p>
        </p:txBody>
      </p:sp>
      <p:sp>
        <p:nvSpPr>
          <p:cNvPr id="47" name="Rektangel 46"/>
          <p:cNvSpPr/>
          <p:nvPr/>
        </p:nvSpPr>
        <p:spPr>
          <a:xfrm>
            <a:off x="7443417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Hvem er ansvarlig for realisering av gevinsten?</a:t>
            </a:r>
          </a:p>
        </p:txBody>
      </p:sp>
      <p:sp>
        <p:nvSpPr>
          <p:cNvPr id="55" name="Flowchart: Alternate Process 52"/>
          <p:cNvSpPr/>
          <p:nvPr/>
        </p:nvSpPr>
        <p:spPr>
          <a:xfrm>
            <a:off x="198971" y="3478536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57" name="Flowchart: Alternate Process 52"/>
          <p:cNvSpPr/>
          <p:nvPr/>
        </p:nvSpPr>
        <p:spPr>
          <a:xfrm>
            <a:off x="198971" y="1446688"/>
            <a:ext cx="1584000" cy="401018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Mindre risiko for pasientinformasjon på avveier pga. ingen papirarkiv</a:t>
            </a:r>
          </a:p>
        </p:txBody>
      </p:sp>
      <p:sp>
        <p:nvSpPr>
          <p:cNvPr id="40" name="Flowchart: Alternate Process 67"/>
          <p:cNvSpPr/>
          <p:nvPr/>
        </p:nvSpPr>
        <p:spPr>
          <a:xfrm>
            <a:off x="3850595" y="1446688"/>
            <a:ext cx="1584000" cy="401018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Antall avvik pr. HF på pasientinformasjon på avveie pr. kvartal</a:t>
            </a:r>
          </a:p>
        </p:txBody>
      </p:sp>
      <p:sp>
        <p:nvSpPr>
          <p:cNvPr id="41" name="Flowchart: Alternate Process 67"/>
          <p:cNvSpPr/>
          <p:nvPr/>
        </p:nvSpPr>
        <p:spPr>
          <a:xfrm>
            <a:off x="5655569" y="1438713"/>
            <a:ext cx="1584000" cy="406052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Forbedre kultur og rutine for avvik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Følge med på avviksutvikling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Ekstra tiltak om nødvendig</a:t>
            </a:r>
          </a:p>
        </p:txBody>
      </p:sp>
      <p:sp>
        <p:nvSpPr>
          <p:cNvPr id="46" name="Flowchart: Alternate Process 67"/>
          <p:cNvSpPr/>
          <p:nvPr/>
        </p:nvSpPr>
        <p:spPr>
          <a:xfrm>
            <a:off x="7440999" y="1438713"/>
            <a:ext cx="1584000" cy="406052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Gevinsteier: Eva Dahl</a:t>
            </a:r>
          </a:p>
        </p:txBody>
      </p:sp>
      <p:cxnSp>
        <p:nvCxnSpPr>
          <p:cNvPr id="52" name="Rett pil 51"/>
          <p:cNvCxnSpPr>
            <a:stCxn id="61" idx="3"/>
            <a:endCxn id="40" idx="1"/>
          </p:cNvCxnSpPr>
          <p:nvPr/>
        </p:nvCxnSpPr>
        <p:spPr>
          <a:xfrm>
            <a:off x="3622067" y="1647197"/>
            <a:ext cx="228529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/>
          <p:cNvCxnSpPr>
            <a:endCxn id="41" idx="1"/>
          </p:cNvCxnSpPr>
          <p:nvPr/>
        </p:nvCxnSpPr>
        <p:spPr>
          <a:xfrm flipV="1">
            <a:off x="5434596" y="1641739"/>
            <a:ext cx="220973" cy="85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>
            <a:stCxn id="41" idx="3"/>
            <a:endCxn id="46" idx="1"/>
          </p:cNvCxnSpPr>
          <p:nvPr/>
        </p:nvCxnSpPr>
        <p:spPr>
          <a:xfrm>
            <a:off x="7239568" y="1641739"/>
            <a:ext cx="201431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>
            <a:stCxn id="57" idx="3"/>
            <a:endCxn id="61" idx="1"/>
          </p:cNvCxnSpPr>
          <p:nvPr/>
        </p:nvCxnSpPr>
        <p:spPr>
          <a:xfrm>
            <a:off x="1782972" y="1647197"/>
            <a:ext cx="255095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Alternate Process 63"/>
          <p:cNvSpPr/>
          <p:nvPr/>
        </p:nvSpPr>
        <p:spPr>
          <a:xfrm>
            <a:off x="3850595" y="197739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Flowchart: Alternate Process 63"/>
          <p:cNvSpPr/>
          <p:nvPr/>
        </p:nvSpPr>
        <p:spPr>
          <a:xfrm>
            <a:off x="5641775" y="197739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Flowchart: Alternate Process 63"/>
          <p:cNvSpPr/>
          <p:nvPr/>
        </p:nvSpPr>
        <p:spPr>
          <a:xfrm>
            <a:off x="7443417" y="197739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Flowchart: Alternate Process 80"/>
          <p:cNvSpPr/>
          <p:nvPr/>
        </p:nvSpPr>
        <p:spPr>
          <a:xfrm>
            <a:off x="198971" y="2491748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Flowchart: Alternate Process 80"/>
          <p:cNvSpPr/>
          <p:nvPr/>
        </p:nvSpPr>
        <p:spPr>
          <a:xfrm>
            <a:off x="198971" y="2989207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Flowchart: Alternate Process 63"/>
          <p:cNvSpPr/>
          <p:nvPr/>
        </p:nvSpPr>
        <p:spPr>
          <a:xfrm>
            <a:off x="2038067" y="249174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Flowchart: Alternate Process 63"/>
          <p:cNvSpPr/>
          <p:nvPr/>
        </p:nvSpPr>
        <p:spPr>
          <a:xfrm>
            <a:off x="2030923" y="2989207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Flowchart: Alternate Process 63"/>
          <p:cNvSpPr/>
          <p:nvPr/>
        </p:nvSpPr>
        <p:spPr>
          <a:xfrm>
            <a:off x="2038067" y="3478536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Flowchart: Alternate Process 63"/>
          <p:cNvSpPr/>
          <p:nvPr/>
        </p:nvSpPr>
        <p:spPr>
          <a:xfrm>
            <a:off x="3850595" y="249174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Flowchart: Alternate Process 63"/>
          <p:cNvSpPr/>
          <p:nvPr/>
        </p:nvSpPr>
        <p:spPr>
          <a:xfrm>
            <a:off x="5655569" y="249174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Flowchart: Alternate Process 63"/>
          <p:cNvSpPr/>
          <p:nvPr/>
        </p:nvSpPr>
        <p:spPr>
          <a:xfrm>
            <a:off x="7440999" y="249174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Flowchart: Alternate Process 63"/>
          <p:cNvSpPr/>
          <p:nvPr/>
        </p:nvSpPr>
        <p:spPr>
          <a:xfrm>
            <a:off x="3850595" y="3006930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Flowchart: Alternate Process 63"/>
          <p:cNvSpPr/>
          <p:nvPr/>
        </p:nvSpPr>
        <p:spPr>
          <a:xfrm>
            <a:off x="5641775" y="3021217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Flowchart: Alternate Process 63"/>
          <p:cNvSpPr/>
          <p:nvPr/>
        </p:nvSpPr>
        <p:spPr>
          <a:xfrm>
            <a:off x="7440999" y="3045768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Flowchart: Alternate Process 63"/>
          <p:cNvSpPr/>
          <p:nvPr/>
        </p:nvSpPr>
        <p:spPr>
          <a:xfrm>
            <a:off x="3842552" y="3478536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Flowchart: Alternate Process 63"/>
          <p:cNvSpPr/>
          <p:nvPr/>
        </p:nvSpPr>
        <p:spPr>
          <a:xfrm>
            <a:off x="5655569" y="3516424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Flowchart: Alternate Process 63"/>
          <p:cNvSpPr/>
          <p:nvPr/>
        </p:nvSpPr>
        <p:spPr>
          <a:xfrm>
            <a:off x="7440999" y="3542276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cxnSp>
        <p:nvCxnSpPr>
          <p:cNvPr id="59" name="Rett pil 58"/>
          <p:cNvCxnSpPr/>
          <p:nvPr/>
        </p:nvCxnSpPr>
        <p:spPr>
          <a:xfrm>
            <a:off x="7225775" y="2168978"/>
            <a:ext cx="20143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pil 62"/>
          <p:cNvCxnSpPr/>
          <p:nvPr/>
        </p:nvCxnSpPr>
        <p:spPr>
          <a:xfrm>
            <a:off x="5434595" y="2168978"/>
            <a:ext cx="20143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pil 67"/>
          <p:cNvCxnSpPr/>
          <p:nvPr/>
        </p:nvCxnSpPr>
        <p:spPr>
          <a:xfrm>
            <a:off x="7225776" y="3233396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pil 70"/>
          <p:cNvCxnSpPr/>
          <p:nvPr/>
        </p:nvCxnSpPr>
        <p:spPr>
          <a:xfrm>
            <a:off x="5434578" y="3670115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tt pil 71"/>
          <p:cNvCxnSpPr/>
          <p:nvPr/>
        </p:nvCxnSpPr>
        <p:spPr>
          <a:xfrm>
            <a:off x="5420802" y="2694893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tt pil 72"/>
          <p:cNvCxnSpPr/>
          <p:nvPr/>
        </p:nvCxnSpPr>
        <p:spPr>
          <a:xfrm>
            <a:off x="5426552" y="3206050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pil 73"/>
          <p:cNvCxnSpPr/>
          <p:nvPr/>
        </p:nvCxnSpPr>
        <p:spPr>
          <a:xfrm>
            <a:off x="3622067" y="2168978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tt pil 74"/>
          <p:cNvCxnSpPr/>
          <p:nvPr/>
        </p:nvCxnSpPr>
        <p:spPr>
          <a:xfrm>
            <a:off x="3614923" y="2694893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tt pil 75"/>
          <p:cNvCxnSpPr/>
          <p:nvPr/>
        </p:nvCxnSpPr>
        <p:spPr>
          <a:xfrm>
            <a:off x="1789986" y="2700742"/>
            <a:ext cx="25509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tt pil 76"/>
          <p:cNvCxnSpPr>
            <a:stCxn id="70" idx="3"/>
            <a:endCxn id="33" idx="1"/>
          </p:cNvCxnSpPr>
          <p:nvPr/>
        </p:nvCxnSpPr>
        <p:spPr>
          <a:xfrm>
            <a:off x="1782971" y="3180786"/>
            <a:ext cx="24795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tt pil 77"/>
          <p:cNvCxnSpPr/>
          <p:nvPr/>
        </p:nvCxnSpPr>
        <p:spPr>
          <a:xfrm>
            <a:off x="1789986" y="2168978"/>
            <a:ext cx="25509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pil 78"/>
          <p:cNvCxnSpPr/>
          <p:nvPr/>
        </p:nvCxnSpPr>
        <p:spPr>
          <a:xfrm>
            <a:off x="3635372" y="3191007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pil 79"/>
          <p:cNvCxnSpPr/>
          <p:nvPr/>
        </p:nvCxnSpPr>
        <p:spPr>
          <a:xfrm>
            <a:off x="3614922" y="3661637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tt pil 81"/>
          <p:cNvCxnSpPr/>
          <p:nvPr/>
        </p:nvCxnSpPr>
        <p:spPr>
          <a:xfrm>
            <a:off x="7232672" y="3709296"/>
            <a:ext cx="215224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611149" y="1284185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149921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Alternate Process 60"/>
          <p:cNvSpPr/>
          <p:nvPr/>
        </p:nvSpPr>
        <p:spPr>
          <a:xfrm>
            <a:off x="2038067" y="1446688"/>
            <a:ext cx="1584000" cy="401018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5% flere pasienter i HMN inn til årlig kontroll/behandling i 2020</a:t>
            </a:r>
            <a:endParaRPr lang="nb-NO" sz="12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196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6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lowchart: Alternate Process 36"/>
          <p:cNvSpPr/>
          <p:nvPr/>
        </p:nvSpPr>
        <p:spPr>
          <a:xfrm>
            <a:off x="2030923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Gevinster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2038067" y="200597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3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184683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Effektmål (vedtatt)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5496" y="17380"/>
            <a:ext cx="9039052" cy="323165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500" b="1" dirty="0">
                <a:solidFill>
                  <a:srgbClr val="FFFFFF"/>
                </a:solidFill>
                <a:latin typeface="Cambria" panose="02040503050406030204" pitchFamily="18" charset="0"/>
                <a:cs typeface="Arial" charset="0"/>
              </a:rPr>
              <a:t>Gevinstkart - Effektivitetsgevinster</a:t>
            </a:r>
          </a:p>
        </p:txBody>
      </p:sp>
      <p:sp>
        <p:nvSpPr>
          <p:cNvPr id="5" name="Rektangel 4"/>
          <p:cNvSpPr/>
          <p:nvPr/>
        </p:nvSpPr>
        <p:spPr>
          <a:xfrm>
            <a:off x="201840" y="975504"/>
            <a:ext cx="1573858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Langsiktige virkninger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030923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Hvor trykker skoen og hvilken målbar forbedring får vi?</a:t>
            </a:r>
          </a:p>
        </p:txBody>
      </p:sp>
      <p:sp>
        <p:nvSpPr>
          <p:cNvPr id="31" name="Flowchart: Alternate Process 76"/>
          <p:cNvSpPr/>
          <p:nvPr/>
        </p:nvSpPr>
        <p:spPr>
          <a:xfrm>
            <a:off x="5641775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Endringstiltak</a:t>
            </a:r>
          </a:p>
        </p:txBody>
      </p:sp>
      <p:sp>
        <p:nvSpPr>
          <p:cNvPr id="42" name="Rektangel 41"/>
          <p:cNvSpPr/>
          <p:nvPr/>
        </p:nvSpPr>
        <p:spPr>
          <a:xfrm>
            <a:off x="5641775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Hva må vi gjøre for å få til forbedringen?</a:t>
            </a:r>
          </a:p>
        </p:txBody>
      </p:sp>
      <p:sp>
        <p:nvSpPr>
          <p:cNvPr id="43" name="Flowchart: Alternate Process 76"/>
          <p:cNvSpPr/>
          <p:nvPr/>
        </p:nvSpPr>
        <p:spPr>
          <a:xfrm>
            <a:off x="3850595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Målinger</a:t>
            </a:r>
          </a:p>
        </p:txBody>
      </p:sp>
      <p:sp>
        <p:nvSpPr>
          <p:cNvPr id="44" name="Flowchart: Alternate Process 76"/>
          <p:cNvSpPr/>
          <p:nvPr/>
        </p:nvSpPr>
        <p:spPr>
          <a:xfrm>
            <a:off x="7440999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Roller i oppfølgingen</a:t>
            </a:r>
          </a:p>
        </p:txBody>
      </p:sp>
      <p:sp>
        <p:nvSpPr>
          <p:cNvPr id="45" name="Rektangel 44"/>
          <p:cNvSpPr/>
          <p:nvPr/>
        </p:nvSpPr>
        <p:spPr>
          <a:xfrm>
            <a:off x="3850595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Hvordan dokumentere gevinsten?</a:t>
            </a:r>
          </a:p>
        </p:txBody>
      </p:sp>
      <p:sp>
        <p:nvSpPr>
          <p:cNvPr id="47" name="Rektangel 46"/>
          <p:cNvSpPr/>
          <p:nvPr/>
        </p:nvSpPr>
        <p:spPr>
          <a:xfrm>
            <a:off x="7443417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Hvem er ansvarlig for realisering av gevinsten?</a:t>
            </a:r>
          </a:p>
        </p:txBody>
      </p:sp>
      <p:sp>
        <p:nvSpPr>
          <p:cNvPr id="40" name="Flowchart: Alternate Process 67"/>
          <p:cNvSpPr/>
          <p:nvPr/>
        </p:nvSpPr>
        <p:spPr>
          <a:xfrm>
            <a:off x="3850595" y="1446688"/>
            <a:ext cx="1584000" cy="401018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Antall diabetespasienter pr. HF som har vært på årlig kontrolltime </a:t>
            </a:r>
            <a:endParaRPr lang="nb-NO" sz="825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Flowchart: Alternate Process 67"/>
          <p:cNvSpPr/>
          <p:nvPr/>
        </p:nvSpPr>
        <p:spPr>
          <a:xfrm>
            <a:off x="5655569" y="1438713"/>
            <a:ext cx="1584000" cy="406052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825" dirty="0">
              <a:solidFill>
                <a:srgbClr val="003D8D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Gjennomgå og endre rutiner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Bruksutvikling på systemet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Oppfølging av pasientstatistikk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825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Flowchart: Alternate Process 67"/>
          <p:cNvSpPr/>
          <p:nvPr/>
        </p:nvSpPr>
        <p:spPr>
          <a:xfrm>
            <a:off x="7440999" y="1438713"/>
            <a:ext cx="1584000" cy="406052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Gevinsteier: Per Hansen</a:t>
            </a:r>
          </a:p>
        </p:txBody>
      </p:sp>
      <p:cxnSp>
        <p:nvCxnSpPr>
          <p:cNvPr id="52" name="Rett pil 51"/>
          <p:cNvCxnSpPr>
            <a:stCxn id="61" idx="3"/>
            <a:endCxn id="40" idx="1"/>
          </p:cNvCxnSpPr>
          <p:nvPr/>
        </p:nvCxnSpPr>
        <p:spPr>
          <a:xfrm>
            <a:off x="3622067" y="1647197"/>
            <a:ext cx="228529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/>
          <p:cNvCxnSpPr>
            <a:endCxn id="41" idx="1"/>
          </p:cNvCxnSpPr>
          <p:nvPr/>
        </p:nvCxnSpPr>
        <p:spPr>
          <a:xfrm flipV="1">
            <a:off x="5434596" y="1641739"/>
            <a:ext cx="220973" cy="85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>
            <a:endCxn id="61" idx="1"/>
          </p:cNvCxnSpPr>
          <p:nvPr/>
        </p:nvCxnSpPr>
        <p:spPr>
          <a:xfrm>
            <a:off x="1768684" y="1647197"/>
            <a:ext cx="269383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Alternate Process 63"/>
          <p:cNvSpPr/>
          <p:nvPr/>
        </p:nvSpPr>
        <p:spPr>
          <a:xfrm>
            <a:off x="3850595" y="2013117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Flowchart: Alternate Process 63"/>
          <p:cNvSpPr/>
          <p:nvPr/>
        </p:nvSpPr>
        <p:spPr>
          <a:xfrm>
            <a:off x="5655569" y="2020795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Flowchart: Alternate Process 63"/>
          <p:cNvSpPr/>
          <p:nvPr/>
        </p:nvSpPr>
        <p:spPr>
          <a:xfrm>
            <a:off x="7443417" y="200597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Flowchart: Alternate Process 80"/>
          <p:cNvSpPr/>
          <p:nvPr/>
        </p:nvSpPr>
        <p:spPr>
          <a:xfrm>
            <a:off x="201840" y="1464547"/>
            <a:ext cx="1584000" cy="38315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Flere diabetespasienter kan behandles uten å øke bemanningen</a:t>
            </a:r>
          </a:p>
        </p:txBody>
      </p:sp>
      <p:sp>
        <p:nvSpPr>
          <p:cNvPr id="72" name="Flowchart: Alternate Process 80"/>
          <p:cNvSpPr/>
          <p:nvPr/>
        </p:nvSpPr>
        <p:spPr>
          <a:xfrm>
            <a:off x="201840" y="2000036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Flowchart: Alternate Process 63"/>
          <p:cNvSpPr/>
          <p:nvPr/>
        </p:nvSpPr>
        <p:spPr>
          <a:xfrm>
            <a:off x="2038067" y="257306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675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30" name="Rett pil 29"/>
          <p:cNvCxnSpPr>
            <a:stCxn id="41" idx="3"/>
          </p:cNvCxnSpPr>
          <p:nvPr/>
        </p:nvCxnSpPr>
        <p:spPr>
          <a:xfrm>
            <a:off x="7239569" y="1641739"/>
            <a:ext cx="322194" cy="857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Alternate Process 63"/>
          <p:cNvSpPr/>
          <p:nvPr/>
        </p:nvSpPr>
        <p:spPr>
          <a:xfrm>
            <a:off x="3850595" y="257306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Flowchart: Alternate Process 63"/>
          <p:cNvSpPr/>
          <p:nvPr/>
        </p:nvSpPr>
        <p:spPr>
          <a:xfrm>
            <a:off x="5655569" y="256747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Flowchart: Alternate Process 63"/>
          <p:cNvSpPr/>
          <p:nvPr/>
        </p:nvSpPr>
        <p:spPr>
          <a:xfrm>
            <a:off x="7440999" y="257306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Flowchart: Alternate Process 80"/>
          <p:cNvSpPr/>
          <p:nvPr/>
        </p:nvSpPr>
        <p:spPr>
          <a:xfrm>
            <a:off x="184683" y="2545790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675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611149" y="1284185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108557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Alternate Process 60"/>
          <p:cNvSpPr/>
          <p:nvPr/>
        </p:nvSpPr>
        <p:spPr>
          <a:xfrm>
            <a:off x="2038067" y="1446688"/>
            <a:ext cx="1584000" cy="401018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50% reduksjon i portoutgifter for diabetespasienter</a:t>
            </a:r>
            <a:endParaRPr lang="nb-NO" sz="12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196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6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lowchart: Alternate Process 36"/>
          <p:cNvSpPr/>
          <p:nvPr/>
        </p:nvSpPr>
        <p:spPr>
          <a:xfrm>
            <a:off x="2030923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Gevinster</a:t>
            </a:r>
          </a:p>
        </p:txBody>
      </p:sp>
      <p:sp>
        <p:nvSpPr>
          <p:cNvPr id="64" name="Flowchart: Alternate Process 63"/>
          <p:cNvSpPr/>
          <p:nvPr/>
        </p:nvSpPr>
        <p:spPr>
          <a:xfrm>
            <a:off x="2038067" y="200597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3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184683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Effektmål (vedtatt)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5496" y="17380"/>
            <a:ext cx="9039052" cy="3231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500" b="1" dirty="0">
                <a:solidFill>
                  <a:srgbClr val="FFFFFF"/>
                </a:solidFill>
                <a:latin typeface="Cambria" panose="02040503050406030204" pitchFamily="18" charset="0"/>
                <a:cs typeface="Arial" charset="0"/>
              </a:rPr>
              <a:t>Gevinstkart - Økonomigevinster</a:t>
            </a:r>
          </a:p>
        </p:txBody>
      </p:sp>
      <p:sp>
        <p:nvSpPr>
          <p:cNvPr id="5" name="Rektangel 4"/>
          <p:cNvSpPr/>
          <p:nvPr/>
        </p:nvSpPr>
        <p:spPr>
          <a:xfrm>
            <a:off x="201840" y="975504"/>
            <a:ext cx="1573858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Langsiktige virkninger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030923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Hvor trykker skoen og hvilken målbar forbedring får vi?</a:t>
            </a:r>
          </a:p>
        </p:txBody>
      </p:sp>
      <p:sp>
        <p:nvSpPr>
          <p:cNvPr id="31" name="Flowchart: Alternate Process 76"/>
          <p:cNvSpPr/>
          <p:nvPr/>
        </p:nvSpPr>
        <p:spPr>
          <a:xfrm>
            <a:off x="5641775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Endringstiltak</a:t>
            </a:r>
          </a:p>
        </p:txBody>
      </p:sp>
      <p:sp>
        <p:nvSpPr>
          <p:cNvPr id="42" name="Rektangel 41"/>
          <p:cNvSpPr/>
          <p:nvPr/>
        </p:nvSpPr>
        <p:spPr>
          <a:xfrm>
            <a:off x="5641775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Hva må vi gjøre for å få til forbedringen?</a:t>
            </a:r>
          </a:p>
        </p:txBody>
      </p:sp>
      <p:sp>
        <p:nvSpPr>
          <p:cNvPr id="43" name="Flowchart: Alternate Process 76"/>
          <p:cNvSpPr/>
          <p:nvPr/>
        </p:nvSpPr>
        <p:spPr>
          <a:xfrm>
            <a:off x="3850595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Målinger</a:t>
            </a:r>
          </a:p>
        </p:txBody>
      </p:sp>
      <p:sp>
        <p:nvSpPr>
          <p:cNvPr id="44" name="Flowchart: Alternate Process 76"/>
          <p:cNvSpPr/>
          <p:nvPr/>
        </p:nvSpPr>
        <p:spPr>
          <a:xfrm>
            <a:off x="7440999" y="543293"/>
            <a:ext cx="1584000" cy="324000"/>
          </a:xfrm>
          <a:prstGeom prst="rect">
            <a:avLst/>
          </a:prstGeom>
          <a:solidFill>
            <a:srgbClr val="003D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rgbClr val="FFFFFF"/>
                </a:solidFill>
                <a:latin typeface="Cambria" panose="02040503050406030204" pitchFamily="18" charset="0"/>
              </a:rPr>
              <a:t>Roller i oppfølgingen</a:t>
            </a:r>
          </a:p>
        </p:txBody>
      </p:sp>
      <p:sp>
        <p:nvSpPr>
          <p:cNvPr id="45" name="Rektangel 44"/>
          <p:cNvSpPr/>
          <p:nvPr/>
        </p:nvSpPr>
        <p:spPr>
          <a:xfrm>
            <a:off x="3850595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Hvordan dokumentere gevinsten?</a:t>
            </a:r>
          </a:p>
        </p:txBody>
      </p:sp>
      <p:sp>
        <p:nvSpPr>
          <p:cNvPr id="47" name="Rektangel 46"/>
          <p:cNvSpPr/>
          <p:nvPr/>
        </p:nvSpPr>
        <p:spPr>
          <a:xfrm>
            <a:off x="7443417" y="975504"/>
            <a:ext cx="1584000" cy="324000"/>
          </a:xfrm>
          <a:prstGeom prst="rect">
            <a:avLst/>
          </a:prstGeom>
          <a:solidFill>
            <a:srgbClr val="7A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b="1" dirty="0">
                <a:solidFill>
                  <a:schemeClr val="bg1"/>
                </a:solidFill>
                <a:latin typeface="Cambria" panose="02040503050406030204" pitchFamily="18" charset="0"/>
              </a:rPr>
              <a:t>Hvem er ansvarlig for realisering av gevinsten?</a:t>
            </a:r>
          </a:p>
        </p:txBody>
      </p:sp>
      <p:sp>
        <p:nvSpPr>
          <p:cNvPr id="40" name="Flowchart: Alternate Process 67"/>
          <p:cNvSpPr/>
          <p:nvPr/>
        </p:nvSpPr>
        <p:spPr>
          <a:xfrm>
            <a:off x="3850595" y="1446688"/>
            <a:ext cx="1584000" cy="401018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Endringer i årlige portoutgifter i </a:t>
            </a:r>
            <a:r>
              <a:rPr lang="nb-NO" sz="750" dirty="0" err="1">
                <a:solidFill>
                  <a:srgbClr val="003D8D"/>
                </a:solidFill>
                <a:latin typeface="Cambria" panose="02040503050406030204" pitchFamily="18" charset="0"/>
              </a:rPr>
              <a:t>avdelingsregnskap</a:t>
            </a: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Flowchart: Alternate Process 67"/>
          <p:cNvSpPr/>
          <p:nvPr/>
        </p:nvSpPr>
        <p:spPr>
          <a:xfrm>
            <a:off x="5655569" y="1438713"/>
            <a:ext cx="1584000" cy="406052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Gjennomgå og endre rutiner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Oppfølging av </a:t>
            </a:r>
            <a:r>
              <a:rPr lang="nb-NO" sz="750" dirty="0" err="1">
                <a:solidFill>
                  <a:srgbClr val="003D8D"/>
                </a:solidFill>
                <a:latin typeface="Cambria" panose="02040503050406030204" pitchFamily="18" charset="0"/>
              </a:rPr>
              <a:t>avdelingsregnskap</a:t>
            </a: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Flowchart: Alternate Process 67"/>
          <p:cNvSpPr/>
          <p:nvPr/>
        </p:nvSpPr>
        <p:spPr>
          <a:xfrm>
            <a:off x="7440999" y="1438713"/>
            <a:ext cx="1584000" cy="406052"/>
          </a:xfrm>
          <a:prstGeom prst="rect">
            <a:avLst/>
          </a:prstGeom>
          <a:solidFill>
            <a:srgbClr val="D1A887">
              <a:alpha val="60000"/>
            </a:srgbClr>
          </a:solidFill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Gevinsteier: Per Hansen</a:t>
            </a:r>
          </a:p>
        </p:txBody>
      </p:sp>
      <p:cxnSp>
        <p:nvCxnSpPr>
          <p:cNvPr id="52" name="Rett pil 51"/>
          <p:cNvCxnSpPr>
            <a:stCxn id="61" idx="3"/>
            <a:endCxn id="40" idx="1"/>
          </p:cNvCxnSpPr>
          <p:nvPr/>
        </p:nvCxnSpPr>
        <p:spPr>
          <a:xfrm>
            <a:off x="3622067" y="1647197"/>
            <a:ext cx="22852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/>
          <p:cNvCxnSpPr>
            <a:endCxn id="41" idx="1"/>
          </p:cNvCxnSpPr>
          <p:nvPr/>
        </p:nvCxnSpPr>
        <p:spPr>
          <a:xfrm flipV="1">
            <a:off x="5434596" y="1641739"/>
            <a:ext cx="220973" cy="85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>
            <a:endCxn id="61" idx="1"/>
          </p:cNvCxnSpPr>
          <p:nvPr/>
        </p:nvCxnSpPr>
        <p:spPr>
          <a:xfrm>
            <a:off x="1768684" y="1647197"/>
            <a:ext cx="269383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Alternate Process 63"/>
          <p:cNvSpPr/>
          <p:nvPr/>
        </p:nvSpPr>
        <p:spPr>
          <a:xfrm>
            <a:off x="3850595" y="2013117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Flowchart: Alternate Process 63"/>
          <p:cNvSpPr/>
          <p:nvPr/>
        </p:nvSpPr>
        <p:spPr>
          <a:xfrm>
            <a:off x="5655569" y="2020795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Flowchart: Alternate Process 63"/>
          <p:cNvSpPr/>
          <p:nvPr/>
        </p:nvSpPr>
        <p:spPr>
          <a:xfrm>
            <a:off x="7443417" y="200597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5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Flowchart: Alternate Process 80"/>
          <p:cNvSpPr/>
          <p:nvPr/>
        </p:nvSpPr>
        <p:spPr>
          <a:xfrm>
            <a:off x="201840" y="1464547"/>
            <a:ext cx="1584000" cy="38315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750" dirty="0">
                <a:solidFill>
                  <a:srgbClr val="003D8D"/>
                </a:solidFill>
                <a:latin typeface="Cambria" panose="02040503050406030204" pitchFamily="18" charset="0"/>
              </a:rPr>
              <a:t>Redusere kostnaden ved utsendelse av brev til pasienter</a:t>
            </a:r>
          </a:p>
        </p:txBody>
      </p:sp>
      <p:sp>
        <p:nvSpPr>
          <p:cNvPr id="72" name="Flowchart: Alternate Process 80"/>
          <p:cNvSpPr/>
          <p:nvPr/>
        </p:nvSpPr>
        <p:spPr>
          <a:xfrm>
            <a:off x="201840" y="2000036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Flowchart: Alternate Process 63"/>
          <p:cNvSpPr/>
          <p:nvPr/>
        </p:nvSpPr>
        <p:spPr>
          <a:xfrm>
            <a:off x="2038067" y="257306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675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30" name="Rett pil 29"/>
          <p:cNvCxnSpPr>
            <a:stCxn id="41" idx="3"/>
            <a:endCxn id="46" idx="1"/>
          </p:cNvCxnSpPr>
          <p:nvPr/>
        </p:nvCxnSpPr>
        <p:spPr>
          <a:xfrm>
            <a:off x="7239568" y="1641739"/>
            <a:ext cx="201431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Alternate Process 63"/>
          <p:cNvSpPr/>
          <p:nvPr/>
        </p:nvSpPr>
        <p:spPr>
          <a:xfrm>
            <a:off x="3850595" y="257306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75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Flowchart: Alternate Process 63"/>
          <p:cNvSpPr/>
          <p:nvPr/>
        </p:nvSpPr>
        <p:spPr>
          <a:xfrm>
            <a:off x="5655569" y="256747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Flowchart: Alternate Process 63"/>
          <p:cNvSpPr/>
          <p:nvPr/>
        </p:nvSpPr>
        <p:spPr>
          <a:xfrm>
            <a:off x="7440999" y="2573063"/>
            <a:ext cx="1584000" cy="383159"/>
          </a:xfrm>
          <a:prstGeom prst="rect">
            <a:avLst/>
          </a:prstGeom>
          <a:solidFill>
            <a:srgbClr val="D1A887">
              <a:alpha val="60000"/>
            </a:srgb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900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Flowchart: Alternate Process 80"/>
          <p:cNvSpPr/>
          <p:nvPr/>
        </p:nvSpPr>
        <p:spPr>
          <a:xfrm>
            <a:off x="184683" y="2545790"/>
            <a:ext cx="1584000" cy="38315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675" dirty="0">
              <a:solidFill>
                <a:srgbClr val="003D8D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611149" y="1284185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627313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ELSE MIDT-NORGE IT ny PPT-mal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533B87D9-1A42-48C3-BE5C-A6E528866EE5}" vid="{B7287428-557D-4109-92F6-336807016AA0}"/>
    </a:ext>
  </a:extLst>
</a:theme>
</file>

<file path=ppt/theme/theme2.xml><?xml version="1.0" encoding="utf-8"?>
<a:theme xmlns:a="http://schemas.openxmlformats.org/drawingml/2006/main" name="1_Custom Design">
  <a:themeElements>
    <a:clrScheme name="HEMIT 1">
      <a:dk1>
        <a:srgbClr val="000000"/>
      </a:dk1>
      <a:lt1>
        <a:srgbClr val="FFFFFF"/>
      </a:lt1>
      <a:dk2>
        <a:srgbClr val="003C8D"/>
      </a:dk2>
      <a:lt2>
        <a:srgbClr val="E7E6E6"/>
      </a:lt2>
      <a:accent1>
        <a:srgbClr val="C7E1F3"/>
      </a:accent1>
      <a:accent2>
        <a:srgbClr val="00358C"/>
      </a:accent2>
      <a:accent3>
        <a:srgbClr val="A5A5A5"/>
      </a:accent3>
      <a:accent4>
        <a:srgbClr val="FFB523"/>
      </a:accent4>
      <a:accent5>
        <a:srgbClr val="D9262E"/>
      </a:accent5>
      <a:accent6>
        <a:srgbClr val="4D9D34"/>
      </a:accent6>
      <a:hlink>
        <a:srgbClr val="FF2600"/>
      </a:hlink>
      <a:folHlink>
        <a:srgbClr val="D1A88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533B87D9-1A42-48C3-BE5C-A6E528866EE5}" vid="{4D5B0D0C-58E7-49A9-B921-9EC7AF2F2BF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ffceee-2c61-47a9-90e8-9c3a5b2f1656">
      <UserInfo>
        <DisplayName>Hemit-G-Kommunikasjonsteam-medlemmer</DisplayName>
        <AccountId>2324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504C528BD4DE46AB2CC922037087B6" ma:contentTypeVersion="10" ma:contentTypeDescription="Opprett et nytt dokument." ma:contentTypeScope="" ma:versionID="36056209c8aa08c5243a2f491778e036">
  <xsd:schema xmlns:xsd="http://www.w3.org/2001/XMLSchema" xmlns:xs="http://www.w3.org/2001/XMLSchema" xmlns:p="http://schemas.microsoft.com/office/2006/metadata/properties" xmlns:ns2="fbffceee-2c61-47a9-90e8-9c3a5b2f1656" xmlns:ns3="97bf6bc4-a389-4198-8fed-604c426b72f9" targetNamespace="http://schemas.microsoft.com/office/2006/metadata/properties" ma:root="true" ma:fieldsID="22c4ef8f5a8ec475ee1a7829764dc6da" ns2:_="" ns3:_="">
    <xsd:import namespace="fbffceee-2c61-47a9-90e8-9c3a5b2f1656"/>
    <xsd:import namespace="97bf6bc4-a389-4198-8fed-604c426b72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fceee-2c61-47a9-90e8-9c3a5b2f16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f6bc4-a389-4198-8fed-604c426b7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76C5F-D074-4961-A5DF-499C1B2CF9E5}">
  <ds:schemaRefs>
    <ds:schemaRef ds:uri="http://schemas.microsoft.com/office/2006/metadata/properties"/>
    <ds:schemaRef ds:uri="http://schemas.microsoft.com/office/infopath/2007/PartnerControls"/>
    <ds:schemaRef ds:uri="fbffceee-2c61-47a9-90e8-9c3a5b2f1656"/>
  </ds:schemaRefs>
</ds:datastoreItem>
</file>

<file path=customXml/itemProps2.xml><?xml version="1.0" encoding="utf-8"?>
<ds:datastoreItem xmlns:ds="http://schemas.openxmlformats.org/officeDocument/2006/customXml" ds:itemID="{607908E0-88A2-4665-9A50-D588FE62F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62CBCF-C118-4A6D-B668-B1D6DB766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fceee-2c61-47a9-90e8-9c3a5b2f1656"/>
    <ds:schemaRef ds:uri="97bf6bc4-a389-4198-8fed-604c426b7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Hemit Presentasjonsmal</Template>
  <TotalTime>53</TotalTime>
  <Words>1050</Words>
  <Application>Microsoft Office PowerPoint</Application>
  <PresentationFormat>Skjermfremvisning (16:9)</PresentationFormat>
  <Paragraphs>169</Paragraphs>
  <Slides>8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Cambria</vt:lpstr>
      <vt:lpstr>HELSE MIDT-NORGE IT ny PPT-mal</vt:lpstr>
      <vt:lpstr>1_Custom Design</vt:lpstr>
      <vt:lpstr>think-cell Slide</vt:lpstr>
      <vt:lpstr>Gevinstkart i prosjekt</vt:lpstr>
      <vt:lpstr>Hensikt med et gevinstkart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Ohren, Ellen Karoline</dc:creator>
  <cp:lastModifiedBy>Ohren, Ellen Karoline</cp:lastModifiedBy>
  <cp:revision>1</cp:revision>
  <dcterms:created xsi:type="dcterms:W3CDTF">2025-09-01T12:16:04Z</dcterms:created>
  <dcterms:modified xsi:type="dcterms:W3CDTF">2025-09-01T13:19:17Z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0x01010067504C528BD4DE46AB2CC922037087B6</vt:lpwstr>
  </property>
  <property fmtid="{D5CDD505-2E9C-101B-9397-08002B2CF9AE}" pid="3" name="Order">
    <vt:r8>7500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SIP_Label_27c53dd1-6ec2-448f-b81e-3adee47fd651_Enabled">
    <vt:lpwstr>true</vt:lpwstr>
  </property>
  <property fmtid="{D5CDD505-2E9C-101B-9397-08002B2CF9AE}" pid="13" name="MSIP_Label_27c53dd1-6ec2-448f-b81e-3adee47fd651_SetDate">
    <vt:lpwstr>2025-09-01T12:25:31Z</vt:lpwstr>
  </property>
  <property fmtid="{D5CDD505-2E9C-101B-9397-08002B2CF9AE}" pid="14" name="MSIP_Label_27c53dd1-6ec2-448f-b81e-3adee47fd651_Method">
    <vt:lpwstr>Standard</vt:lpwstr>
  </property>
  <property fmtid="{D5CDD505-2E9C-101B-9397-08002B2CF9AE}" pid="15" name="MSIP_Label_27c53dd1-6ec2-448f-b81e-3adee47fd651_Name">
    <vt:lpwstr>Intern</vt:lpwstr>
  </property>
  <property fmtid="{D5CDD505-2E9C-101B-9397-08002B2CF9AE}" pid="16" name="MSIP_Label_27c53dd1-6ec2-448f-b81e-3adee47fd651_SiteId">
    <vt:lpwstr>92c8809f-91e0-445b-804f-b6a7b43ef73a</vt:lpwstr>
  </property>
  <property fmtid="{D5CDD505-2E9C-101B-9397-08002B2CF9AE}" pid="17" name="MSIP_Label_27c53dd1-6ec2-448f-b81e-3adee47fd651_ActionId">
    <vt:lpwstr>d42d0a21-b90f-453b-93fb-5ed546f8f58b</vt:lpwstr>
  </property>
  <property fmtid="{D5CDD505-2E9C-101B-9397-08002B2CF9AE}" pid="18" name="MSIP_Label_27c53dd1-6ec2-448f-b81e-3adee47fd651_ContentBits">
    <vt:lpwstr>2</vt:lpwstr>
  </property>
  <property fmtid="{D5CDD505-2E9C-101B-9397-08002B2CF9AE}" pid="19" name="MSIP_Label_27c53dd1-6ec2-448f-b81e-3adee47fd651_Tag">
    <vt:lpwstr>10, 3, 0, 1</vt:lpwstr>
  </property>
  <property fmtid="{D5CDD505-2E9C-101B-9397-08002B2CF9AE}" pid="20" name="ClassificationContentMarkingFooterLocations">
    <vt:lpwstr>HELSE MIDT-NORGE IT ny PPT-mal:5\1_Custom Design:5</vt:lpwstr>
  </property>
  <property fmtid="{D5CDD505-2E9C-101B-9397-08002B2CF9AE}" pid="21" name="ClassificationContentMarkingFooterText">
    <vt:lpwstr>Intern</vt:lpwstr>
  </property>
</Properties>
</file>